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45"/>
  </p:notesMasterIdLst>
  <p:sldIdLst>
    <p:sldId id="256" r:id="rId2"/>
    <p:sldId id="274" r:id="rId3"/>
    <p:sldId id="257" r:id="rId4"/>
    <p:sldId id="286" r:id="rId5"/>
    <p:sldId id="278" r:id="rId6"/>
    <p:sldId id="258" r:id="rId7"/>
    <p:sldId id="260" r:id="rId8"/>
    <p:sldId id="285" r:id="rId9"/>
    <p:sldId id="554" r:id="rId10"/>
    <p:sldId id="287" r:id="rId11"/>
    <p:sldId id="289" r:id="rId12"/>
    <p:sldId id="269" r:id="rId13"/>
    <p:sldId id="261" r:id="rId14"/>
    <p:sldId id="276" r:id="rId15"/>
    <p:sldId id="263" r:id="rId16"/>
    <p:sldId id="268" r:id="rId17"/>
    <p:sldId id="277" r:id="rId18"/>
    <p:sldId id="291" r:id="rId19"/>
    <p:sldId id="294" r:id="rId20"/>
    <p:sldId id="292" r:id="rId21"/>
    <p:sldId id="270" r:id="rId22"/>
    <p:sldId id="290" r:id="rId23"/>
    <p:sldId id="262" r:id="rId24"/>
    <p:sldId id="280" r:id="rId25"/>
    <p:sldId id="279" r:id="rId26"/>
    <p:sldId id="264" r:id="rId27"/>
    <p:sldId id="281" r:id="rId28"/>
    <p:sldId id="283" r:id="rId29"/>
    <p:sldId id="295" r:id="rId30"/>
    <p:sldId id="296" r:id="rId31"/>
    <p:sldId id="297" r:id="rId32"/>
    <p:sldId id="266" r:id="rId33"/>
    <p:sldId id="553" r:id="rId34"/>
    <p:sldId id="265" r:id="rId35"/>
    <p:sldId id="298" r:id="rId36"/>
    <p:sldId id="549" r:id="rId37"/>
    <p:sldId id="299" r:id="rId38"/>
    <p:sldId id="273" r:id="rId39"/>
    <p:sldId id="550" r:id="rId40"/>
    <p:sldId id="555" r:id="rId41"/>
    <p:sldId id="271" r:id="rId42"/>
    <p:sldId id="267" r:id="rId43"/>
    <p:sldId id="552" r:id="rId44"/>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94"/>
    <p:restoredTop sz="75492"/>
  </p:normalViewPr>
  <p:slideViewPr>
    <p:cSldViewPr snapToGrid="0">
      <p:cViewPr>
        <p:scale>
          <a:sx n="102" d="100"/>
          <a:sy n="102" d="100"/>
        </p:scale>
        <p:origin x="1232" y="-4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7090A1-29D2-3247-A7EE-0B2B59482C8C}" type="datetimeFigureOut">
              <a:rPr lang="en-CH" smtClean="0"/>
              <a:t>30.09.2025</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324AB6-2C80-9944-9FB5-C8E5CEB37BD5}" type="slidenum">
              <a:rPr lang="en-CH" smtClean="0"/>
              <a:t>‹#›</a:t>
            </a:fld>
            <a:endParaRPr lang="en-CH"/>
          </a:p>
        </p:txBody>
      </p:sp>
    </p:spTree>
    <p:extLst>
      <p:ext uri="{BB962C8B-B14F-4D97-AF65-F5344CB8AC3E}">
        <p14:creationId xmlns:p14="http://schemas.microsoft.com/office/powerpoint/2010/main" val="1631786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A324AB6-2C80-9944-9FB5-C8E5CEB37BD5}" type="slidenum">
              <a:rPr lang="en-CH" smtClean="0"/>
              <a:t>2</a:t>
            </a:fld>
            <a:endParaRPr lang="en-CH"/>
          </a:p>
        </p:txBody>
      </p:sp>
    </p:spTree>
    <p:extLst>
      <p:ext uri="{BB962C8B-B14F-4D97-AF65-F5344CB8AC3E}">
        <p14:creationId xmlns:p14="http://schemas.microsoft.com/office/powerpoint/2010/main" val="2240280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A324AB6-2C80-9944-9FB5-C8E5CEB37BD5}" type="slidenum">
              <a:rPr lang="en-CH" smtClean="0"/>
              <a:t>25</a:t>
            </a:fld>
            <a:endParaRPr lang="en-CH"/>
          </a:p>
        </p:txBody>
      </p:sp>
    </p:spTree>
    <p:extLst>
      <p:ext uri="{BB962C8B-B14F-4D97-AF65-F5344CB8AC3E}">
        <p14:creationId xmlns:p14="http://schemas.microsoft.com/office/powerpoint/2010/main" val="3963741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84B42-3BD2-F992-060D-A20FF83937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C417C9-79CF-C0F9-1726-EC8D768551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C908F7-BF95-34BF-0426-97B2C33131EA}"/>
              </a:ext>
            </a:extLst>
          </p:cNvPr>
          <p:cNvSpPr>
            <a:spLocks noGrp="1"/>
          </p:cNvSpPr>
          <p:nvPr>
            <p:ph type="body" idx="1"/>
          </p:nvPr>
        </p:nvSpPr>
        <p:spPr/>
        <p:txBody>
          <a:bodyPr/>
          <a:lstStyle/>
          <a:p>
            <a:r>
              <a:rPr lang="en-GB" sz="1200" b="0" i="0" kern="1200" dirty="0">
                <a:solidFill>
                  <a:schemeClr val="tx1"/>
                </a:solidFill>
                <a:effectLst/>
                <a:latin typeface="Arial" panose="020B0604020202020204" pitchFamily="34" charset="0"/>
                <a:ea typeface="+mn-ea"/>
                <a:cs typeface="+mn-cs"/>
              </a:rPr>
              <a:t>Carbon assimilation proceeds mostly by combining the methyl-group from methyl-H</a:t>
            </a:r>
            <a:r>
              <a:rPr lang="en-GB" sz="1200" b="0" i="0" kern="1200" baseline="-25000" dirty="0">
                <a:solidFill>
                  <a:schemeClr val="tx1"/>
                </a:solidFill>
                <a:effectLst/>
                <a:latin typeface="Arial" panose="020B0604020202020204" pitchFamily="34" charset="0"/>
                <a:ea typeface="+mn-ea"/>
                <a:cs typeface="+mn-cs"/>
              </a:rPr>
              <a:t>4</a:t>
            </a:r>
            <a:r>
              <a:rPr lang="en-GB" sz="1200" b="0" i="0" kern="1200" dirty="0">
                <a:solidFill>
                  <a:schemeClr val="tx1"/>
                </a:solidFill>
                <a:effectLst/>
                <a:latin typeface="Arial" panose="020B0604020202020204" pitchFamily="34" charset="0"/>
                <a:ea typeface="+mn-ea"/>
                <a:cs typeface="+mn-cs"/>
              </a:rPr>
              <a:t>MPT generated in the methanogenesis pathway with CO</a:t>
            </a:r>
            <a:r>
              <a:rPr lang="en-GB" sz="1200" b="0" i="0" kern="1200" baseline="-25000" dirty="0">
                <a:solidFill>
                  <a:schemeClr val="tx1"/>
                </a:solidFill>
                <a:effectLst/>
                <a:latin typeface="Arial" panose="020B0604020202020204" pitchFamily="34" charset="0"/>
                <a:ea typeface="+mn-ea"/>
                <a:cs typeface="+mn-cs"/>
              </a:rPr>
              <a:t>2</a:t>
            </a:r>
            <a:r>
              <a:rPr lang="en-GB" sz="1200" b="0" i="0" kern="1200" dirty="0">
                <a:solidFill>
                  <a:schemeClr val="tx1"/>
                </a:solidFill>
                <a:effectLst/>
                <a:latin typeface="Arial" panose="020B0604020202020204" pitchFamily="34" charset="0"/>
                <a:ea typeface="+mn-ea"/>
                <a:cs typeface="+mn-cs"/>
              </a:rPr>
              <a:t>-derived CO in the carbon monoxide dehydrogenase/acetyl-CoA synthase (CODH/ACS) complex to produce acetyl-CoA</a:t>
            </a:r>
            <a:endParaRPr lang="en-US" dirty="0"/>
          </a:p>
        </p:txBody>
      </p:sp>
    </p:spTree>
    <p:extLst>
      <p:ext uri="{BB962C8B-B14F-4D97-AF65-F5344CB8AC3E}">
        <p14:creationId xmlns:p14="http://schemas.microsoft.com/office/powerpoint/2010/main" val="822751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A324AB6-2C80-9944-9FB5-C8E5CEB37BD5}" type="slidenum">
              <a:rPr lang="en-CH" smtClean="0"/>
              <a:t>40</a:t>
            </a:fld>
            <a:endParaRPr lang="en-CH"/>
          </a:p>
        </p:txBody>
      </p:sp>
    </p:spTree>
    <p:extLst>
      <p:ext uri="{BB962C8B-B14F-4D97-AF65-F5344CB8AC3E}">
        <p14:creationId xmlns:p14="http://schemas.microsoft.com/office/powerpoint/2010/main" val="805264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~30 ATP per glucose + O2</a:t>
            </a:r>
          </a:p>
        </p:txBody>
      </p:sp>
      <p:sp>
        <p:nvSpPr>
          <p:cNvPr id="4" name="Slide Number Placeholder 3"/>
          <p:cNvSpPr>
            <a:spLocks noGrp="1"/>
          </p:cNvSpPr>
          <p:nvPr>
            <p:ph type="sldNum" sz="quarter" idx="5"/>
          </p:nvPr>
        </p:nvSpPr>
        <p:spPr/>
        <p:txBody>
          <a:bodyPr/>
          <a:lstStyle/>
          <a:p>
            <a:fld id="{3A324AB6-2C80-9944-9FB5-C8E5CEB37BD5}" type="slidenum">
              <a:rPr lang="en-CH" smtClean="0"/>
              <a:t>6</a:t>
            </a:fld>
            <a:endParaRPr lang="en-CH"/>
          </a:p>
        </p:txBody>
      </p:sp>
    </p:spTree>
    <p:extLst>
      <p:ext uri="{BB962C8B-B14F-4D97-AF65-F5344CB8AC3E}">
        <p14:creationId xmlns:p14="http://schemas.microsoft.com/office/powerpoint/2010/main" val="3261257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BDDF4-B806-B102-533C-645970D0BC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EC6E53-97B8-B86B-BCAB-C8E47CE18D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CAE51B-36A4-4ED6-4469-380FCA538E19}"/>
              </a:ext>
            </a:extLst>
          </p:cNvPr>
          <p:cNvSpPr>
            <a:spLocks noGrp="1"/>
          </p:cNvSpPr>
          <p:nvPr>
            <p:ph type="body" idx="1"/>
          </p:nvPr>
        </p:nvSpPr>
        <p:spPr/>
        <p:txBody>
          <a:bodyPr/>
          <a:lstStyle/>
          <a:p>
            <a:r>
              <a:rPr lang="en-CH" dirty="0"/>
              <a:t>~30 ATP per glucose + O2</a:t>
            </a:r>
          </a:p>
        </p:txBody>
      </p:sp>
      <p:sp>
        <p:nvSpPr>
          <p:cNvPr id="4" name="Slide Number Placeholder 3">
            <a:extLst>
              <a:ext uri="{FF2B5EF4-FFF2-40B4-BE49-F238E27FC236}">
                <a16:creationId xmlns:a16="http://schemas.microsoft.com/office/drawing/2014/main" id="{0925B93B-5FF3-97D8-B7BC-0859ED7C0815}"/>
              </a:ext>
            </a:extLst>
          </p:cNvPr>
          <p:cNvSpPr>
            <a:spLocks noGrp="1"/>
          </p:cNvSpPr>
          <p:nvPr>
            <p:ph type="sldNum" sz="quarter" idx="5"/>
          </p:nvPr>
        </p:nvSpPr>
        <p:spPr/>
        <p:txBody>
          <a:bodyPr/>
          <a:lstStyle/>
          <a:p>
            <a:fld id="{3A324AB6-2C80-9944-9FB5-C8E5CEB37BD5}" type="slidenum">
              <a:rPr lang="en-CH" smtClean="0"/>
              <a:t>7</a:t>
            </a:fld>
            <a:endParaRPr lang="en-CH"/>
          </a:p>
        </p:txBody>
      </p:sp>
    </p:spTree>
    <p:extLst>
      <p:ext uri="{BB962C8B-B14F-4D97-AF65-F5344CB8AC3E}">
        <p14:creationId xmlns:p14="http://schemas.microsoft.com/office/powerpoint/2010/main" val="752454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Anything going downhill is possible?</a:t>
            </a:r>
          </a:p>
        </p:txBody>
      </p:sp>
      <p:sp>
        <p:nvSpPr>
          <p:cNvPr id="4" name="Slide Number Placeholder 3"/>
          <p:cNvSpPr>
            <a:spLocks noGrp="1"/>
          </p:cNvSpPr>
          <p:nvPr>
            <p:ph type="sldNum" sz="quarter" idx="5"/>
          </p:nvPr>
        </p:nvSpPr>
        <p:spPr/>
        <p:txBody>
          <a:bodyPr/>
          <a:lstStyle/>
          <a:p>
            <a:fld id="{3A324AB6-2C80-9944-9FB5-C8E5CEB37BD5}" type="slidenum">
              <a:rPr lang="en-CH" smtClean="0"/>
              <a:t>11</a:t>
            </a:fld>
            <a:endParaRPr lang="en-CH"/>
          </a:p>
        </p:txBody>
      </p:sp>
    </p:spTree>
    <p:extLst>
      <p:ext uri="{BB962C8B-B14F-4D97-AF65-F5344CB8AC3E}">
        <p14:creationId xmlns:p14="http://schemas.microsoft.com/office/powerpoint/2010/main" val="300253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A324AB6-2C80-9944-9FB5-C8E5CEB37BD5}" type="slidenum">
              <a:rPr lang="en-CH" smtClean="0"/>
              <a:t>12</a:t>
            </a:fld>
            <a:endParaRPr lang="en-CH"/>
          </a:p>
        </p:txBody>
      </p:sp>
    </p:spTree>
    <p:extLst>
      <p:ext uri="{BB962C8B-B14F-4D97-AF65-F5344CB8AC3E}">
        <p14:creationId xmlns:p14="http://schemas.microsoft.com/office/powerpoint/2010/main" val="4275881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Biological nitrogen fixation is a crucial process where specialized microorganisms, such as </a:t>
            </a:r>
            <a:r>
              <a:rPr lang="en-GB" i="1" dirty="0"/>
              <a:t>Rhizobium</a:t>
            </a:r>
            <a:r>
              <a:rPr lang="en-GB" dirty="0"/>
              <a:t> in legumes and free-living cyanobacteria, convert atmospheric nitrogen gas (N₂)—which most organisms cannot use—into ammonia (NH₃), a form that plants and other organisms can assimilate to build proteins, nucleic acids, and other biomolecules. This process is vital for replenishing the nitrogen available in ecosystems, sustaining soil fertility, and supporting global food production. Without biological nitrogen fixation, life would face a severe shortage of usable nitrogen, limiting growth and productivity in natural and agricultural systems.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industrial Haber–Bosch process, it occurs naturally under ambient temperature and pressure using the enzyme nitrogenase, requiring far less energy. While the Haber–Bosch process produces large amounts of ammonia for fertilizers, it is extremely energy-intensive, relies on fossil fuels, and contributes to greenhouse gas emissions. In contrast, biological fixation is sustainable, environmentally friendly, and supplies ecosystems with usable nitrogen without harming the environment. However, the industrial process can produce nitrogen fertilizers on a massive scale to meet global food demands, whereas biological fixation is limited by the activity of specific microorganisms and their associations with plants. The Haber–Bosch process is extremely energy‐intensive: it is estimated to consume about </a:t>
            </a:r>
            <a:r>
              <a:rPr lang="en-GB" b="1" dirty="0"/>
              <a:t>1-2 % of the world’s total energy supply</a:t>
            </a:r>
            <a:r>
              <a:rPr lang="en-GB" dirty="0"/>
              <a:t>.</a:t>
            </a:r>
          </a:p>
          <a:p>
            <a:endParaRPr lang="en-CH" dirty="0"/>
          </a:p>
        </p:txBody>
      </p:sp>
      <p:sp>
        <p:nvSpPr>
          <p:cNvPr id="4" name="Slide Number Placeholder 3"/>
          <p:cNvSpPr>
            <a:spLocks noGrp="1"/>
          </p:cNvSpPr>
          <p:nvPr>
            <p:ph type="sldNum" sz="quarter" idx="5"/>
          </p:nvPr>
        </p:nvSpPr>
        <p:spPr/>
        <p:txBody>
          <a:bodyPr/>
          <a:lstStyle/>
          <a:p>
            <a:fld id="{3A324AB6-2C80-9944-9FB5-C8E5CEB37BD5}" type="slidenum">
              <a:rPr lang="en-CH" smtClean="0"/>
              <a:t>13</a:t>
            </a:fld>
            <a:endParaRPr lang="en-CH"/>
          </a:p>
        </p:txBody>
      </p:sp>
    </p:spTree>
    <p:extLst>
      <p:ext uri="{BB962C8B-B14F-4D97-AF65-F5344CB8AC3E}">
        <p14:creationId xmlns:p14="http://schemas.microsoft.com/office/powerpoint/2010/main" val="2910095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A324AB6-2C80-9944-9FB5-C8E5CEB37BD5}" type="slidenum">
              <a:rPr lang="en-CH" smtClean="0"/>
              <a:t>14</a:t>
            </a:fld>
            <a:endParaRPr lang="en-CH"/>
          </a:p>
        </p:txBody>
      </p:sp>
    </p:spTree>
    <p:extLst>
      <p:ext uri="{BB962C8B-B14F-4D97-AF65-F5344CB8AC3E}">
        <p14:creationId xmlns:p14="http://schemas.microsoft.com/office/powerpoint/2010/main" val="3348750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Rate</a:t>
            </a:r>
            <a:r>
              <a:rPr lang="en-GB" dirty="0"/>
              <a:t> – how fast the reaction or process occurs (kinetics, throughput).</a:t>
            </a:r>
          </a:p>
          <a:p>
            <a:r>
              <a:rPr lang="en-GB" b="1" dirty="0"/>
              <a:t>Yield</a:t>
            </a:r>
            <a:r>
              <a:rPr lang="en-GB" dirty="0"/>
              <a:t> – how much desired product is obtained relative to the theoretical maximum.</a:t>
            </a:r>
          </a:p>
          <a:p>
            <a:r>
              <a:rPr lang="en-GB" b="1" dirty="0"/>
              <a:t>Selectivity</a:t>
            </a:r>
            <a:r>
              <a:rPr lang="en-GB" dirty="0"/>
              <a:t> – how much of the desired product is formed compared to unwanted by-products.</a:t>
            </a:r>
          </a:p>
          <a:p>
            <a:endParaRPr lang="en-CH" dirty="0"/>
          </a:p>
        </p:txBody>
      </p:sp>
      <p:sp>
        <p:nvSpPr>
          <p:cNvPr id="4" name="Slide Number Placeholder 3"/>
          <p:cNvSpPr>
            <a:spLocks noGrp="1"/>
          </p:cNvSpPr>
          <p:nvPr>
            <p:ph type="sldNum" sz="quarter" idx="5"/>
          </p:nvPr>
        </p:nvSpPr>
        <p:spPr/>
        <p:txBody>
          <a:bodyPr/>
          <a:lstStyle/>
          <a:p>
            <a:fld id="{3A324AB6-2C80-9944-9FB5-C8E5CEB37BD5}" type="slidenum">
              <a:rPr lang="en-CH" smtClean="0"/>
              <a:t>16</a:t>
            </a:fld>
            <a:endParaRPr lang="en-CH"/>
          </a:p>
        </p:txBody>
      </p:sp>
    </p:spTree>
    <p:extLst>
      <p:ext uri="{BB962C8B-B14F-4D97-AF65-F5344CB8AC3E}">
        <p14:creationId xmlns:p14="http://schemas.microsoft.com/office/powerpoint/2010/main" val="2193728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remove </a:t>
            </a:r>
            <a:r>
              <a:rPr lang="en-GB" b="1" dirty="0"/>
              <a:t>85–95% BOD/COD</a:t>
            </a:r>
            <a:endParaRPr lang="en-CH" dirty="0"/>
          </a:p>
        </p:txBody>
      </p:sp>
      <p:sp>
        <p:nvSpPr>
          <p:cNvPr id="4" name="Slide Number Placeholder 3"/>
          <p:cNvSpPr>
            <a:spLocks noGrp="1"/>
          </p:cNvSpPr>
          <p:nvPr>
            <p:ph type="sldNum" sz="quarter" idx="5"/>
          </p:nvPr>
        </p:nvSpPr>
        <p:spPr/>
        <p:txBody>
          <a:bodyPr/>
          <a:lstStyle/>
          <a:p>
            <a:fld id="{3A324AB6-2C80-9944-9FB5-C8E5CEB37BD5}" type="slidenum">
              <a:rPr lang="en-CH" smtClean="0"/>
              <a:t>22</a:t>
            </a:fld>
            <a:endParaRPr lang="en-CH"/>
          </a:p>
        </p:txBody>
      </p:sp>
    </p:spTree>
    <p:extLst>
      <p:ext uri="{BB962C8B-B14F-4D97-AF65-F5344CB8AC3E}">
        <p14:creationId xmlns:p14="http://schemas.microsoft.com/office/powerpoint/2010/main" val="1220901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569BB-5FDC-27E9-1059-B68D7AF8E7B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CH"/>
          </a:p>
        </p:txBody>
      </p:sp>
      <p:sp>
        <p:nvSpPr>
          <p:cNvPr id="3" name="Subtitle 2">
            <a:extLst>
              <a:ext uri="{FF2B5EF4-FFF2-40B4-BE49-F238E27FC236}">
                <a16:creationId xmlns:a16="http://schemas.microsoft.com/office/drawing/2014/main" id="{A3CE1A8B-E1A3-2CD9-CB9A-31B5EFB238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3E0CA181-6123-FAB4-23A7-7369C8ED904D}"/>
              </a:ext>
            </a:extLst>
          </p:cNvPr>
          <p:cNvSpPr>
            <a:spLocks noGrp="1"/>
          </p:cNvSpPr>
          <p:nvPr>
            <p:ph type="dt" sz="half" idx="10"/>
          </p:nvPr>
        </p:nvSpPr>
        <p:spPr/>
        <p:txBody>
          <a:bodyPr/>
          <a:lstStyle/>
          <a:p>
            <a:fld id="{19D8696F-189B-E048-8F0A-514F763EB497}" type="datetime1">
              <a:rPr lang="de-CH" smtClean="0"/>
              <a:t>30.09.25</a:t>
            </a:fld>
            <a:endParaRPr lang="en-CH"/>
          </a:p>
        </p:txBody>
      </p:sp>
      <p:sp>
        <p:nvSpPr>
          <p:cNvPr id="5" name="Footer Placeholder 4">
            <a:extLst>
              <a:ext uri="{FF2B5EF4-FFF2-40B4-BE49-F238E27FC236}">
                <a16:creationId xmlns:a16="http://schemas.microsoft.com/office/drawing/2014/main" id="{8531E409-2C7A-60CE-5C47-DBACB97C8F73}"/>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10D746A6-A910-5DE8-990B-817D86B1E9AD}"/>
              </a:ext>
            </a:extLst>
          </p:cNvPr>
          <p:cNvSpPr>
            <a:spLocks noGrp="1"/>
          </p:cNvSpPr>
          <p:nvPr>
            <p:ph type="sldNum" sz="quarter" idx="12"/>
          </p:nvPr>
        </p:nvSpPr>
        <p:spPr/>
        <p:txBody>
          <a:bodyPr/>
          <a:lstStyle/>
          <a:p>
            <a:fld id="{75E2DF90-EC96-AF41-A257-452D35D64E8B}" type="slidenum">
              <a:rPr lang="en-CH" smtClean="0"/>
              <a:t>‹#›</a:t>
            </a:fld>
            <a:endParaRPr lang="en-CH"/>
          </a:p>
        </p:txBody>
      </p:sp>
    </p:spTree>
    <p:extLst>
      <p:ext uri="{BB962C8B-B14F-4D97-AF65-F5344CB8AC3E}">
        <p14:creationId xmlns:p14="http://schemas.microsoft.com/office/powerpoint/2010/main" val="1033109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E497F-B932-ACE4-62D1-CE78A712033E}"/>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D602FF92-7DBB-EE22-8F06-FA7BC88F834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34DE429C-C40F-9D29-38EA-C42020C76242}"/>
              </a:ext>
            </a:extLst>
          </p:cNvPr>
          <p:cNvSpPr>
            <a:spLocks noGrp="1"/>
          </p:cNvSpPr>
          <p:nvPr>
            <p:ph type="dt" sz="half" idx="10"/>
          </p:nvPr>
        </p:nvSpPr>
        <p:spPr/>
        <p:txBody>
          <a:bodyPr/>
          <a:lstStyle/>
          <a:p>
            <a:fld id="{F51DF756-8D40-2643-8756-A80C16535D13}" type="datetime1">
              <a:rPr lang="de-CH" smtClean="0"/>
              <a:t>30.09.25</a:t>
            </a:fld>
            <a:endParaRPr lang="en-CH"/>
          </a:p>
        </p:txBody>
      </p:sp>
      <p:sp>
        <p:nvSpPr>
          <p:cNvPr id="5" name="Footer Placeholder 4">
            <a:extLst>
              <a:ext uri="{FF2B5EF4-FFF2-40B4-BE49-F238E27FC236}">
                <a16:creationId xmlns:a16="http://schemas.microsoft.com/office/drawing/2014/main" id="{6D781DF6-E500-1288-8A8B-78D4EF630681}"/>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4D1CE88B-116E-6999-A56C-AF45754B3A4B}"/>
              </a:ext>
            </a:extLst>
          </p:cNvPr>
          <p:cNvSpPr>
            <a:spLocks noGrp="1"/>
          </p:cNvSpPr>
          <p:nvPr>
            <p:ph type="sldNum" sz="quarter" idx="12"/>
          </p:nvPr>
        </p:nvSpPr>
        <p:spPr/>
        <p:txBody>
          <a:bodyPr/>
          <a:lstStyle/>
          <a:p>
            <a:fld id="{75E2DF90-EC96-AF41-A257-452D35D64E8B}" type="slidenum">
              <a:rPr lang="en-CH" smtClean="0"/>
              <a:t>‹#›</a:t>
            </a:fld>
            <a:endParaRPr lang="en-CH"/>
          </a:p>
        </p:txBody>
      </p:sp>
    </p:spTree>
    <p:extLst>
      <p:ext uri="{BB962C8B-B14F-4D97-AF65-F5344CB8AC3E}">
        <p14:creationId xmlns:p14="http://schemas.microsoft.com/office/powerpoint/2010/main" val="2795015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42680D-F667-C5AC-3BFC-6681CEC86AF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7335A4D6-4FE7-86B2-6568-B9708B4813D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B5F91274-28FA-1B46-9E9C-D3B45E1E6B12}"/>
              </a:ext>
            </a:extLst>
          </p:cNvPr>
          <p:cNvSpPr>
            <a:spLocks noGrp="1"/>
          </p:cNvSpPr>
          <p:nvPr>
            <p:ph type="dt" sz="half" idx="10"/>
          </p:nvPr>
        </p:nvSpPr>
        <p:spPr/>
        <p:txBody>
          <a:bodyPr/>
          <a:lstStyle/>
          <a:p>
            <a:fld id="{B018C3EA-C970-1745-AF44-B2753BFB955D}" type="datetime1">
              <a:rPr lang="de-CH" smtClean="0"/>
              <a:t>30.09.25</a:t>
            </a:fld>
            <a:endParaRPr lang="en-CH"/>
          </a:p>
        </p:txBody>
      </p:sp>
      <p:sp>
        <p:nvSpPr>
          <p:cNvPr id="5" name="Footer Placeholder 4">
            <a:extLst>
              <a:ext uri="{FF2B5EF4-FFF2-40B4-BE49-F238E27FC236}">
                <a16:creationId xmlns:a16="http://schemas.microsoft.com/office/drawing/2014/main" id="{CD316A3E-D0E9-C4A9-5CDF-4E9CEB268FC8}"/>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848084BB-8120-4441-45DD-04946B68EFAF}"/>
              </a:ext>
            </a:extLst>
          </p:cNvPr>
          <p:cNvSpPr>
            <a:spLocks noGrp="1"/>
          </p:cNvSpPr>
          <p:nvPr>
            <p:ph type="sldNum" sz="quarter" idx="12"/>
          </p:nvPr>
        </p:nvSpPr>
        <p:spPr/>
        <p:txBody>
          <a:bodyPr/>
          <a:lstStyle/>
          <a:p>
            <a:fld id="{75E2DF90-EC96-AF41-A257-452D35D64E8B}" type="slidenum">
              <a:rPr lang="en-CH" smtClean="0"/>
              <a:t>‹#›</a:t>
            </a:fld>
            <a:endParaRPr lang="en-CH"/>
          </a:p>
        </p:txBody>
      </p:sp>
    </p:spTree>
    <p:extLst>
      <p:ext uri="{BB962C8B-B14F-4D97-AF65-F5344CB8AC3E}">
        <p14:creationId xmlns:p14="http://schemas.microsoft.com/office/powerpoint/2010/main" val="1347210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65035" y="479389"/>
            <a:ext cx="10277149" cy="650699"/>
          </a:xfrm>
          <a:prstGeom prst="rect">
            <a:avLst/>
          </a:prstGeom>
        </p:spPr>
        <p:txBody>
          <a:bodyPr/>
          <a:lstStyle>
            <a:lvl1pPr algn="l">
              <a:defRPr sz="3200">
                <a:solidFill>
                  <a:schemeClr val="bg2"/>
                </a:solidFill>
              </a:defRPr>
            </a:lvl1pPr>
          </a:lstStyle>
          <a:p>
            <a:r>
              <a:rPr lang="en-US"/>
              <a:t>Click to edit Master title style</a:t>
            </a:r>
            <a:endParaRPr lang="en-US" dirty="0"/>
          </a:p>
        </p:txBody>
      </p:sp>
      <p:sp>
        <p:nvSpPr>
          <p:cNvPr id="7" name="Content Placeholder 6"/>
          <p:cNvSpPr>
            <a:spLocks noGrp="1"/>
          </p:cNvSpPr>
          <p:nvPr>
            <p:ph sz="quarter" idx="10"/>
          </p:nvPr>
        </p:nvSpPr>
        <p:spPr>
          <a:xfrm>
            <a:off x="1274238" y="1211580"/>
            <a:ext cx="10267951" cy="5012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500050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C2ABA-946E-A0E0-8D97-9DAA5D487CC2}"/>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15C77DD6-12AE-6E4C-F31F-C87B5B30FB3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8D438619-B267-AA74-24A0-3E29EB10D63E}"/>
              </a:ext>
            </a:extLst>
          </p:cNvPr>
          <p:cNvSpPr>
            <a:spLocks noGrp="1"/>
          </p:cNvSpPr>
          <p:nvPr>
            <p:ph type="dt" sz="half" idx="10"/>
          </p:nvPr>
        </p:nvSpPr>
        <p:spPr/>
        <p:txBody>
          <a:bodyPr/>
          <a:lstStyle/>
          <a:p>
            <a:fld id="{96CE510D-FC41-9B4C-B37D-1BBCA35A6A64}" type="datetime1">
              <a:rPr lang="de-CH" smtClean="0"/>
              <a:t>30.09.25</a:t>
            </a:fld>
            <a:endParaRPr lang="en-CH"/>
          </a:p>
        </p:txBody>
      </p:sp>
      <p:sp>
        <p:nvSpPr>
          <p:cNvPr id="5" name="Footer Placeholder 4">
            <a:extLst>
              <a:ext uri="{FF2B5EF4-FFF2-40B4-BE49-F238E27FC236}">
                <a16:creationId xmlns:a16="http://schemas.microsoft.com/office/drawing/2014/main" id="{F1EFFA42-1B20-EA3C-3357-4526C2C1165E}"/>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C4A0403D-EE9F-86E1-2DEC-757754D5460C}"/>
              </a:ext>
            </a:extLst>
          </p:cNvPr>
          <p:cNvSpPr>
            <a:spLocks noGrp="1"/>
          </p:cNvSpPr>
          <p:nvPr>
            <p:ph type="sldNum" sz="quarter" idx="12"/>
          </p:nvPr>
        </p:nvSpPr>
        <p:spPr/>
        <p:txBody>
          <a:bodyPr/>
          <a:lstStyle/>
          <a:p>
            <a:fld id="{75E2DF90-EC96-AF41-A257-452D35D64E8B}" type="slidenum">
              <a:rPr lang="en-CH" smtClean="0"/>
              <a:t>‹#›</a:t>
            </a:fld>
            <a:endParaRPr lang="en-CH"/>
          </a:p>
        </p:txBody>
      </p:sp>
    </p:spTree>
    <p:extLst>
      <p:ext uri="{BB962C8B-B14F-4D97-AF65-F5344CB8AC3E}">
        <p14:creationId xmlns:p14="http://schemas.microsoft.com/office/powerpoint/2010/main" val="695725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DA409-E523-61B6-5343-F460C406E11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3AE99962-77B3-13E1-4A4C-1BE8BCDAC7E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5596754-E1FE-BAEE-61EE-1AD9CF238FC9}"/>
              </a:ext>
            </a:extLst>
          </p:cNvPr>
          <p:cNvSpPr>
            <a:spLocks noGrp="1"/>
          </p:cNvSpPr>
          <p:nvPr>
            <p:ph type="dt" sz="half" idx="10"/>
          </p:nvPr>
        </p:nvSpPr>
        <p:spPr/>
        <p:txBody>
          <a:bodyPr/>
          <a:lstStyle/>
          <a:p>
            <a:fld id="{8B35C4F1-9753-9B4E-8B9F-6D90F33FC3D5}" type="datetime1">
              <a:rPr lang="de-CH" smtClean="0"/>
              <a:t>30.09.25</a:t>
            </a:fld>
            <a:endParaRPr lang="en-CH"/>
          </a:p>
        </p:txBody>
      </p:sp>
      <p:sp>
        <p:nvSpPr>
          <p:cNvPr id="5" name="Footer Placeholder 4">
            <a:extLst>
              <a:ext uri="{FF2B5EF4-FFF2-40B4-BE49-F238E27FC236}">
                <a16:creationId xmlns:a16="http://schemas.microsoft.com/office/drawing/2014/main" id="{381F8A34-3826-F233-7419-2D90188D7BC5}"/>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35A96082-24D0-A937-04C9-5D5CF4CE18D8}"/>
              </a:ext>
            </a:extLst>
          </p:cNvPr>
          <p:cNvSpPr>
            <a:spLocks noGrp="1"/>
          </p:cNvSpPr>
          <p:nvPr>
            <p:ph type="sldNum" sz="quarter" idx="12"/>
          </p:nvPr>
        </p:nvSpPr>
        <p:spPr/>
        <p:txBody>
          <a:bodyPr/>
          <a:lstStyle/>
          <a:p>
            <a:fld id="{75E2DF90-EC96-AF41-A257-452D35D64E8B}" type="slidenum">
              <a:rPr lang="en-CH" smtClean="0"/>
              <a:t>‹#›</a:t>
            </a:fld>
            <a:endParaRPr lang="en-CH"/>
          </a:p>
        </p:txBody>
      </p:sp>
    </p:spTree>
    <p:extLst>
      <p:ext uri="{BB962C8B-B14F-4D97-AF65-F5344CB8AC3E}">
        <p14:creationId xmlns:p14="http://schemas.microsoft.com/office/powerpoint/2010/main" val="1256434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D6D43-195E-ACA1-F8A5-2D8180A2952A}"/>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C2C9C95F-2933-3C94-CE3A-D2D799E04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2D6A802E-6768-6AA7-8356-796299BEE7F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5F307C84-489C-9A9C-9470-525B2ADC4EC0}"/>
              </a:ext>
            </a:extLst>
          </p:cNvPr>
          <p:cNvSpPr>
            <a:spLocks noGrp="1"/>
          </p:cNvSpPr>
          <p:nvPr>
            <p:ph type="dt" sz="half" idx="10"/>
          </p:nvPr>
        </p:nvSpPr>
        <p:spPr/>
        <p:txBody>
          <a:bodyPr/>
          <a:lstStyle/>
          <a:p>
            <a:fld id="{F11D0CE4-07F5-B947-AE41-E4CF36526524}" type="datetime1">
              <a:rPr lang="de-CH" smtClean="0"/>
              <a:t>30.09.25</a:t>
            </a:fld>
            <a:endParaRPr lang="en-CH"/>
          </a:p>
        </p:txBody>
      </p:sp>
      <p:sp>
        <p:nvSpPr>
          <p:cNvPr id="6" name="Footer Placeholder 5">
            <a:extLst>
              <a:ext uri="{FF2B5EF4-FFF2-40B4-BE49-F238E27FC236}">
                <a16:creationId xmlns:a16="http://schemas.microsoft.com/office/drawing/2014/main" id="{138D853B-09D3-4976-49CD-BF26B259DC4E}"/>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0B55ECA2-F418-88E2-4F9E-A1AD99B8E071}"/>
              </a:ext>
            </a:extLst>
          </p:cNvPr>
          <p:cNvSpPr>
            <a:spLocks noGrp="1"/>
          </p:cNvSpPr>
          <p:nvPr>
            <p:ph type="sldNum" sz="quarter" idx="12"/>
          </p:nvPr>
        </p:nvSpPr>
        <p:spPr/>
        <p:txBody>
          <a:bodyPr/>
          <a:lstStyle/>
          <a:p>
            <a:fld id="{75E2DF90-EC96-AF41-A257-452D35D64E8B}" type="slidenum">
              <a:rPr lang="en-CH" smtClean="0"/>
              <a:t>‹#›</a:t>
            </a:fld>
            <a:endParaRPr lang="en-CH"/>
          </a:p>
        </p:txBody>
      </p:sp>
    </p:spTree>
    <p:extLst>
      <p:ext uri="{BB962C8B-B14F-4D97-AF65-F5344CB8AC3E}">
        <p14:creationId xmlns:p14="http://schemas.microsoft.com/office/powerpoint/2010/main" val="3717330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EE8E4-35BC-A38F-2BD6-B19CC923E333}"/>
              </a:ext>
            </a:extLst>
          </p:cNvPr>
          <p:cNvSpPr>
            <a:spLocks noGrp="1"/>
          </p:cNvSpPr>
          <p:nvPr>
            <p:ph type="title"/>
          </p:nvPr>
        </p:nvSpPr>
        <p:spPr>
          <a:xfrm>
            <a:off x="839788" y="365125"/>
            <a:ext cx="105156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4674CAB6-52DB-D609-D8E8-3BDD6042B7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87FB8BE-1C26-A6F2-E161-ED163F8D1EF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FA40F324-8C99-E598-6E4F-A9311184AF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629300D-DF8B-26DB-F69B-EFAB762DB40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DA64BBA5-428B-173F-3381-4773D0686CE7}"/>
              </a:ext>
            </a:extLst>
          </p:cNvPr>
          <p:cNvSpPr>
            <a:spLocks noGrp="1"/>
          </p:cNvSpPr>
          <p:nvPr>
            <p:ph type="dt" sz="half" idx="10"/>
          </p:nvPr>
        </p:nvSpPr>
        <p:spPr/>
        <p:txBody>
          <a:bodyPr/>
          <a:lstStyle/>
          <a:p>
            <a:fld id="{6CB2B4C5-3E74-5D40-9F4F-9938B6235BBF}" type="datetime1">
              <a:rPr lang="de-CH" smtClean="0"/>
              <a:t>30.09.25</a:t>
            </a:fld>
            <a:endParaRPr lang="en-CH"/>
          </a:p>
        </p:txBody>
      </p:sp>
      <p:sp>
        <p:nvSpPr>
          <p:cNvPr id="8" name="Footer Placeholder 7">
            <a:extLst>
              <a:ext uri="{FF2B5EF4-FFF2-40B4-BE49-F238E27FC236}">
                <a16:creationId xmlns:a16="http://schemas.microsoft.com/office/drawing/2014/main" id="{6AB72869-4F86-20E2-A2E9-1798E0816308}"/>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C3FD977F-2787-2820-1620-3FA1821442C4}"/>
              </a:ext>
            </a:extLst>
          </p:cNvPr>
          <p:cNvSpPr>
            <a:spLocks noGrp="1"/>
          </p:cNvSpPr>
          <p:nvPr>
            <p:ph type="sldNum" sz="quarter" idx="12"/>
          </p:nvPr>
        </p:nvSpPr>
        <p:spPr/>
        <p:txBody>
          <a:bodyPr/>
          <a:lstStyle/>
          <a:p>
            <a:fld id="{75E2DF90-EC96-AF41-A257-452D35D64E8B}" type="slidenum">
              <a:rPr lang="en-CH" smtClean="0"/>
              <a:t>‹#›</a:t>
            </a:fld>
            <a:endParaRPr lang="en-CH"/>
          </a:p>
        </p:txBody>
      </p:sp>
    </p:spTree>
    <p:extLst>
      <p:ext uri="{BB962C8B-B14F-4D97-AF65-F5344CB8AC3E}">
        <p14:creationId xmlns:p14="http://schemas.microsoft.com/office/powerpoint/2010/main" val="4153915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90829-C2A5-000C-3478-66657E8E694D}"/>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567338C7-ACB7-C76B-CAB3-9134733E55DC}"/>
              </a:ext>
            </a:extLst>
          </p:cNvPr>
          <p:cNvSpPr>
            <a:spLocks noGrp="1"/>
          </p:cNvSpPr>
          <p:nvPr>
            <p:ph type="dt" sz="half" idx="10"/>
          </p:nvPr>
        </p:nvSpPr>
        <p:spPr/>
        <p:txBody>
          <a:bodyPr/>
          <a:lstStyle/>
          <a:p>
            <a:fld id="{800D1DFE-1089-D545-BBD7-5797384D7E53}" type="datetime1">
              <a:rPr lang="de-CH" smtClean="0"/>
              <a:t>30.09.25</a:t>
            </a:fld>
            <a:endParaRPr lang="en-CH"/>
          </a:p>
        </p:txBody>
      </p:sp>
      <p:sp>
        <p:nvSpPr>
          <p:cNvPr id="4" name="Footer Placeholder 3">
            <a:extLst>
              <a:ext uri="{FF2B5EF4-FFF2-40B4-BE49-F238E27FC236}">
                <a16:creationId xmlns:a16="http://schemas.microsoft.com/office/drawing/2014/main" id="{751FBB34-3D2D-9544-BEEE-7C542073C71E}"/>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3F70BC5E-0DC4-9B1B-6015-CC67E4DFAD6A}"/>
              </a:ext>
            </a:extLst>
          </p:cNvPr>
          <p:cNvSpPr>
            <a:spLocks noGrp="1"/>
          </p:cNvSpPr>
          <p:nvPr>
            <p:ph type="sldNum" sz="quarter" idx="12"/>
          </p:nvPr>
        </p:nvSpPr>
        <p:spPr/>
        <p:txBody>
          <a:bodyPr/>
          <a:lstStyle/>
          <a:p>
            <a:fld id="{75E2DF90-EC96-AF41-A257-452D35D64E8B}" type="slidenum">
              <a:rPr lang="en-CH" smtClean="0"/>
              <a:t>‹#›</a:t>
            </a:fld>
            <a:endParaRPr lang="en-CH"/>
          </a:p>
        </p:txBody>
      </p:sp>
    </p:spTree>
    <p:extLst>
      <p:ext uri="{BB962C8B-B14F-4D97-AF65-F5344CB8AC3E}">
        <p14:creationId xmlns:p14="http://schemas.microsoft.com/office/powerpoint/2010/main" val="3877111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C990E4-3BCF-AC78-DB89-C5E4F0517689}"/>
              </a:ext>
            </a:extLst>
          </p:cNvPr>
          <p:cNvSpPr>
            <a:spLocks noGrp="1"/>
          </p:cNvSpPr>
          <p:nvPr>
            <p:ph type="dt" sz="half" idx="10"/>
          </p:nvPr>
        </p:nvSpPr>
        <p:spPr/>
        <p:txBody>
          <a:bodyPr/>
          <a:lstStyle/>
          <a:p>
            <a:fld id="{6DB6E5A8-C078-9849-9EC4-B984603BF9D6}" type="datetime1">
              <a:rPr lang="de-CH" smtClean="0"/>
              <a:t>30.09.25</a:t>
            </a:fld>
            <a:endParaRPr lang="en-CH"/>
          </a:p>
        </p:txBody>
      </p:sp>
      <p:sp>
        <p:nvSpPr>
          <p:cNvPr id="3" name="Footer Placeholder 2">
            <a:extLst>
              <a:ext uri="{FF2B5EF4-FFF2-40B4-BE49-F238E27FC236}">
                <a16:creationId xmlns:a16="http://schemas.microsoft.com/office/drawing/2014/main" id="{C32F90F0-0D4C-99D2-DB68-12868686305D}"/>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D72009D8-0907-C310-1D5D-8CCA9F6D2C9A}"/>
              </a:ext>
            </a:extLst>
          </p:cNvPr>
          <p:cNvSpPr>
            <a:spLocks noGrp="1"/>
          </p:cNvSpPr>
          <p:nvPr>
            <p:ph type="sldNum" sz="quarter" idx="12"/>
          </p:nvPr>
        </p:nvSpPr>
        <p:spPr/>
        <p:txBody>
          <a:bodyPr/>
          <a:lstStyle/>
          <a:p>
            <a:fld id="{75E2DF90-EC96-AF41-A257-452D35D64E8B}" type="slidenum">
              <a:rPr lang="en-CH" smtClean="0"/>
              <a:t>‹#›</a:t>
            </a:fld>
            <a:endParaRPr lang="en-CH"/>
          </a:p>
        </p:txBody>
      </p:sp>
    </p:spTree>
    <p:extLst>
      <p:ext uri="{BB962C8B-B14F-4D97-AF65-F5344CB8AC3E}">
        <p14:creationId xmlns:p14="http://schemas.microsoft.com/office/powerpoint/2010/main" val="3180257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BF29C-3D6C-C1D0-3E54-5B671464F9B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461928B0-A8F9-944A-D31A-28AD3C81BC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10F7B82A-6254-9276-F25A-CFEE9FB307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47504CD-DE58-F71D-396F-CFAE8D8DDF1A}"/>
              </a:ext>
            </a:extLst>
          </p:cNvPr>
          <p:cNvSpPr>
            <a:spLocks noGrp="1"/>
          </p:cNvSpPr>
          <p:nvPr>
            <p:ph type="dt" sz="half" idx="10"/>
          </p:nvPr>
        </p:nvSpPr>
        <p:spPr/>
        <p:txBody>
          <a:bodyPr/>
          <a:lstStyle/>
          <a:p>
            <a:fld id="{D9F78CE9-54F9-1247-8CB1-6FBBAB307EDE}" type="datetime1">
              <a:rPr lang="de-CH" smtClean="0"/>
              <a:t>30.09.25</a:t>
            </a:fld>
            <a:endParaRPr lang="en-CH"/>
          </a:p>
        </p:txBody>
      </p:sp>
      <p:sp>
        <p:nvSpPr>
          <p:cNvPr id="6" name="Footer Placeholder 5">
            <a:extLst>
              <a:ext uri="{FF2B5EF4-FFF2-40B4-BE49-F238E27FC236}">
                <a16:creationId xmlns:a16="http://schemas.microsoft.com/office/drawing/2014/main" id="{753760A4-4A48-A6AF-569A-8E261D4ACB9F}"/>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FC0183FD-E794-E1A6-85A4-8D5C9D8FA6BF}"/>
              </a:ext>
            </a:extLst>
          </p:cNvPr>
          <p:cNvSpPr>
            <a:spLocks noGrp="1"/>
          </p:cNvSpPr>
          <p:nvPr>
            <p:ph type="sldNum" sz="quarter" idx="12"/>
          </p:nvPr>
        </p:nvSpPr>
        <p:spPr/>
        <p:txBody>
          <a:bodyPr/>
          <a:lstStyle/>
          <a:p>
            <a:fld id="{75E2DF90-EC96-AF41-A257-452D35D64E8B}" type="slidenum">
              <a:rPr lang="en-CH" smtClean="0"/>
              <a:t>‹#›</a:t>
            </a:fld>
            <a:endParaRPr lang="en-CH"/>
          </a:p>
        </p:txBody>
      </p:sp>
    </p:spTree>
    <p:extLst>
      <p:ext uri="{BB962C8B-B14F-4D97-AF65-F5344CB8AC3E}">
        <p14:creationId xmlns:p14="http://schemas.microsoft.com/office/powerpoint/2010/main" val="112647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2D6E8-0DA5-3DAB-E2FF-55AE6A38950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FE9FC340-8708-C062-054E-1A980D2AAC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7136D0C1-5A41-AC32-18E2-5B95F26FFA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3EF5127-5EDD-F9AF-FCBC-15BC82C53AC5}"/>
              </a:ext>
            </a:extLst>
          </p:cNvPr>
          <p:cNvSpPr>
            <a:spLocks noGrp="1"/>
          </p:cNvSpPr>
          <p:nvPr>
            <p:ph type="dt" sz="half" idx="10"/>
          </p:nvPr>
        </p:nvSpPr>
        <p:spPr/>
        <p:txBody>
          <a:bodyPr/>
          <a:lstStyle/>
          <a:p>
            <a:fld id="{64F6592E-8066-A44C-91BF-6332812C6131}" type="datetime1">
              <a:rPr lang="de-CH" smtClean="0"/>
              <a:t>30.09.25</a:t>
            </a:fld>
            <a:endParaRPr lang="en-CH"/>
          </a:p>
        </p:txBody>
      </p:sp>
      <p:sp>
        <p:nvSpPr>
          <p:cNvPr id="6" name="Footer Placeholder 5">
            <a:extLst>
              <a:ext uri="{FF2B5EF4-FFF2-40B4-BE49-F238E27FC236}">
                <a16:creationId xmlns:a16="http://schemas.microsoft.com/office/drawing/2014/main" id="{40FC27DD-91FF-6173-DDDA-230E7E3EF8B9}"/>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E2E94309-1D61-07CF-426B-0128CBF4BEF4}"/>
              </a:ext>
            </a:extLst>
          </p:cNvPr>
          <p:cNvSpPr>
            <a:spLocks noGrp="1"/>
          </p:cNvSpPr>
          <p:nvPr>
            <p:ph type="sldNum" sz="quarter" idx="12"/>
          </p:nvPr>
        </p:nvSpPr>
        <p:spPr/>
        <p:txBody>
          <a:bodyPr/>
          <a:lstStyle/>
          <a:p>
            <a:fld id="{75E2DF90-EC96-AF41-A257-452D35D64E8B}" type="slidenum">
              <a:rPr lang="en-CH" smtClean="0"/>
              <a:t>‹#›</a:t>
            </a:fld>
            <a:endParaRPr lang="en-CH"/>
          </a:p>
        </p:txBody>
      </p:sp>
    </p:spTree>
    <p:extLst>
      <p:ext uri="{BB962C8B-B14F-4D97-AF65-F5344CB8AC3E}">
        <p14:creationId xmlns:p14="http://schemas.microsoft.com/office/powerpoint/2010/main" val="2135523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8CEC89-DFFC-B725-C0A8-960C66CEAB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B03EA72B-A217-F452-630C-39118B990C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60711AC9-4F5E-9D4C-596E-EE94C30C75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CC9D81-E134-B54F-8E6B-422725E210D0}" type="datetime1">
              <a:rPr lang="de-CH" smtClean="0"/>
              <a:t>30.09.25</a:t>
            </a:fld>
            <a:endParaRPr lang="en-CH"/>
          </a:p>
        </p:txBody>
      </p:sp>
      <p:sp>
        <p:nvSpPr>
          <p:cNvPr id="5" name="Footer Placeholder 4">
            <a:extLst>
              <a:ext uri="{FF2B5EF4-FFF2-40B4-BE49-F238E27FC236}">
                <a16:creationId xmlns:a16="http://schemas.microsoft.com/office/drawing/2014/main" id="{6AFB5F9A-591C-9B3D-65A3-A0FD14702D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H"/>
          </a:p>
        </p:txBody>
      </p:sp>
      <p:sp>
        <p:nvSpPr>
          <p:cNvPr id="6" name="Slide Number Placeholder 5">
            <a:extLst>
              <a:ext uri="{FF2B5EF4-FFF2-40B4-BE49-F238E27FC236}">
                <a16:creationId xmlns:a16="http://schemas.microsoft.com/office/drawing/2014/main" id="{86DC7B5A-2AC3-8145-B4A4-62B4A755A2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5E2DF90-EC96-AF41-A257-452D35D64E8B}" type="slidenum">
              <a:rPr lang="en-CH" smtClean="0"/>
              <a:t>‹#›</a:t>
            </a:fld>
            <a:endParaRPr lang="en-CH"/>
          </a:p>
        </p:txBody>
      </p:sp>
    </p:spTree>
    <p:extLst>
      <p:ext uri="{BB962C8B-B14F-4D97-AF65-F5344CB8AC3E}">
        <p14:creationId xmlns:p14="http://schemas.microsoft.com/office/powerpoint/2010/main" val="2952917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Wenyu.gu@epfl.ch"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midasfieldguide.org/global/home" TargetMode="External"/><Relationship Id="rId2" Type="http://schemas.openxmlformats.org/officeDocument/2006/relationships/hyperlink" Target="https://www.midasfieldguide.org/guide" TargetMode="External"/><Relationship Id="rId1" Type="http://schemas.openxmlformats.org/officeDocument/2006/relationships/slideLayout" Target="../slideLayouts/slideLayout2.xml"/><Relationship Id="rId5" Type="http://schemas.openxmlformats.org/officeDocument/2006/relationships/hyperlink" Target="https://www.nature.com/articles/s41467-024-49641-y" TargetMode="External"/><Relationship Id="rId4" Type="http://schemas.openxmlformats.org/officeDocument/2006/relationships/hyperlink" Target="https://doi.org/10.1038/s41467-022-29438-7"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sZiYnRMdvG0"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lQ6FBA1HM3s" TargetMode="External"/><Relationship Id="rId2" Type="http://schemas.openxmlformats.org/officeDocument/2006/relationships/hyperlink" Target="https://www.google.com/search?q=Nobel+Prize-winning+biochemist+Albert+Szent-Gy%C3%B6rgyi&amp;rlz=1C5GCEM_en&amp;oq=life+is+electron+looking+for+place+to+rest&amp;gs_lcrp=EgZjaHJvbWUyBggAEEUYOTIICAEQABgWGB4yCAgCEAAYFhgeMgoIAxAAGIAEGKIE0gEIOTIyN2owajmoAgawAgHxBar7T6wssZJo&amp;sourceid=chrome&amp;ie=UTF-8&amp;mstk=AUtExfAj2KcJRpw9_p24C9aaSbGBV2UTx9Df9YEHRG7EC5XB81dX56cA8RQgpZIgFPhKG3guGfh12xUWlB4PrcRtINv_MV9pn8-V8KCoaJD82teK8AoAGEY8TPObQUSfdLuAiPH8tdZ6P_4u_DhYH0seX59ApKiqSTRuE-YA4MCehj5DaoHaos6izftclSH9aX3agFzn6yqrbHFmRwDa-PTcSz9iDvuWlcjNkrlORusqKwOTd8OzMLliCiy2sQo1cXYSpiXmyHkajvsTAT273bXUA309yQ9Eret3H4mjoAT8zk8SBA&amp;csui=3&amp;ved=2ahUKEwjv47ec2_6PAxXP2gIHHUydA6UQgK4QegQIARAC"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CAA0A-CCC6-A825-35E0-08F851E53F16}"/>
              </a:ext>
            </a:extLst>
          </p:cNvPr>
          <p:cNvSpPr>
            <a:spLocks noGrp="1"/>
          </p:cNvSpPr>
          <p:nvPr>
            <p:ph type="ctrTitle"/>
          </p:nvPr>
        </p:nvSpPr>
        <p:spPr>
          <a:xfrm>
            <a:off x="1524000" y="1122363"/>
            <a:ext cx="9144000" cy="2049100"/>
          </a:xfrm>
        </p:spPr>
        <p:txBody>
          <a:bodyPr/>
          <a:lstStyle/>
          <a:p>
            <a:r>
              <a:rPr lang="en-CH" dirty="0"/>
              <a:t>Biotechnology for Environmental Engineers</a:t>
            </a:r>
          </a:p>
        </p:txBody>
      </p:sp>
      <p:sp>
        <p:nvSpPr>
          <p:cNvPr id="3" name="Subtitle 2">
            <a:extLst>
              <a:ext uri="{FF2B5EF4-FFF2-40B4-BE49-F238E27FC236}">
                <a16:creationId xmlns:a16="http://schemas.microsoft.com/office/drawing/2014/main" id="{7DD26058-F3FB-3456-F329-C6B018993011}"/>
              </a:ext>
            </a:extLst>
          </p:cNvPr>
          <p:cNvSpPr>
            <a:spLocks noGrp="1"/>
          </p:cNvSpPr>
          <p:nvPr>
            <p:ph type="subTitle" idx="1"/>
          </p:nvPr>
        </p:nvSpPr>
        <p:spPr/>
        <p:txBody>
          <a:bodyPr>
            <a:normAutofit lnSpcReduction="10000"/>
          </a:bodyPr>
          <a:lstStyle/>
          <a:p>
            <a:r>
              <a:rPr lang="en-CH" sz="3400"/>
              <a:t>Prof. Wenyu </a:t>
            </a:r>
            <a:r>
              <a:rPr lang="en-CH" sz="3400" dirty="0"/>
              <a:t>Gu</a:t>
            </a:r>
          </a:p>
          <a:p>
            <a:r>
              <a:rPr lang="en-GB" sz="3400" dirty="0">
                <a:hlinkClick r:id="rId2"/>
              </a:rPr>
              <a:t>wenyu</a:t>
            </a:r>
            <a:r>
              <a:rPr lang="en-CH" sz="3400" dirty="0">
                <a:hlinkClick r:id="rId2"/>
              </a:rPr>
              <a:t>.gu@epfl.ch</a:t>
            </a:r>
            <a:endParaRPr lang="en-CH" sz="3400" dirty="0"/>
          </a:p>
          <a:p>
            <a:r>
              <a:rPr lang="en-CH" sz="3400" dirty="0"/>
              <a:t>October 6th </a:t>
            </a:r>
          </a:p>
        </p:txBody>
      </p:sp>
    </p:spTree>
    <p:extLst>
      <p:ext uri="{BB962C8B-B14F-4D97-AF65-F5344CB8AC3E}">
        <p14:creationId xmlns:p14="http://schemas.microsoft.com/office/powerpoint/2010/main" val="3601914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34487B-6A0C-9007-4033-F385E4155858}"/>
              </a:ext>
            </a:extLst>
          </p:cNvPr>
          <p:cNvSpPr>
            <a:spLocks noGrp="1"/>
          </p:cNvSpPr>
          <p:nvPr>
            <p:ph type="sldNum" sz="quarter" idx="12"/>
          </p:nvPr>
        </p:nvSpPr>
        <p:spPr/>
        <p:txBody>
          <a:bodyPr/>
          <a:lstStyle/>
          <a:p>
            <a:fld id="{75E2DF90-EC96-AF41-A257-452D35D64E8B}" type="slidenum">
              <a:rPr lang="en-CH" smtClean="0"/>
              <a:t>9</a:t>
            </a:fld>
            <a:endParaRPr lang="en-CH"/>
          </a:p>
        </p:txBody>
      </p:sp>
      <p:pic>
        <p:nvPicPr>
          <p:cNvPr id="5122" name="Picture 2">
            <a:extLst>
              <a:ext uri="{FF2B5EF4-FFF2-40B4-BE49-F238E27FC236}">
                <a16:creationId xmlns:a16="http://schemas.microsoft.com/office/drawing/2014/main" id="{28163A7A-025F-9B2F-52FD-6AC371935D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37848" cy="422452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AEDC5B82-53C8-12C8-A5AD-44DED40E8039}"/>
              </a:ext>
            </a:extLst>
          </p:cNvPr>
          <p:cNvSpPr>
            <a:spLocks noGrp="1"/>
          </p:cNvSpPr>
          <p:nvPr>
            <p:ph type="title"/>
          </p:nvPr>
        </p:nvSpPr>
        <p:spPr>
          <a:xfrm>
            <a:off x="2322576" y="136525"/>
            <a:ext cx="9869424" cy="1325563"/>
          </a:xfrm>
        </p:spPr>
        <p:txBody>
          <a:bodyPr/>
          <a:lstStyle/>
          <a:p>
            <a:r>
              <a:rPr lang="en-CH" dirty="0"/>
              <a:t>Biological system is not perfect, is there room for improvement?</a:t>
            </a:r>
          </a:p>
        </p:txBody>
      </p:sp>
      <p:sp>
        <p:nvSpPr>
          <p:cNvPr id="8" name="Rectangle 3">
            <a:extLst>
              <a:ext uri="{FF2B5EF4-FFF2-40B4-BE49-F238E27FC236}">
                <a16:creationId xmlns:a16="http://schemas.microsoft.com/office/drawing/2014/main" id="{2BD21EED-7AA2-19D7-3A7B-6E037F93A9E7}"/>
              </a:ext>
            </a:extLst>
          </p:cNvPr>
          <p:cNvSpPr>
            <a:spLocks noGrp="1" noChangeArrowheads="1"/>
          </p:cNvSpPr>
          <p:nvPr>
            <p:ph idx="1"/>
          </p:nvPr>
        </p:nvSpPr>
        <p:spPr bwMode="auto">
          <a:xfrm>
            <a:off x="4922520" y="1689431"/>
            <a:ext cx="7269480" cy="4666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CH" altLang="en-CH" sz="1800" b="0" i="0" u="none" strike="noStrike" cap="none" normalizeH="0" baseline="0" dirty="0">
                <a:ln>
                  <a:noFill/>
                </a:ln>
                <a:solidFill>
                  <a:schemeClr val="tx1"/>
                </a:solidFill>
                <a:effectLst/>
                <a:latin typeface="Arial" panose="020B0604020202020204" pitchFamily="34" charset="0"/>
              </a:rPr>
              <a:t>C6​H12​O6​+6O2​→6CO2​+6H2​O</a:t>
            </a:r>
          </a:p>
          <a:p>
            <a:pPr marL="0" marR="0" lvl="0" indent="0" algn="l" defTabSz="914400" rtl="0" eaLnBrk="0" fontAlgn="base" latinLnBrk="0" hangingPunct="0">
              <a:lnSpc>
                <a:spcPct val="100000"/>
              </a:lnSpc>
              <a:spcBef>
                <a:spcPct val="0"/>
              </a:spcBef>
              <a:spcAft>
                <a:spcPct val="0"/>
              </a:spcAft>
              <a:buClrTx/>
              <a:buSzTx/>
              <a:buFontTx/>
              <a:buNone/>
              <a:tabLst/>
            </a:pPr>
            <a:r>
              <a:rPr kumimoji="0" lang="en-CH" altLang="en-CH" sz="1800" b="0" i="0" u="none" strike="noStrike" cap="none" normalizeH="0" baseline="0" dirty="0">
                <a:ln>
                  <a:noFill/>
                </a:ln>
                <a:solidFill>
                  <a:schemeClr val="tx1"/>
                </a:solidFill>
                <a:effectLst/>
                <a:latin typeface="Arial" panose="020B0604020202020204" pitchFamily="34" charset="0"/>
              </a:rPr>
              <a:t>The standard free energy change (ΔG∘) is approximately </a:t>
            </a:r>
            <a:r>
              <a:rPr kumimoji="0" lang="en-CH" altLang="en-CH" sz="1800" b="1" i="0" u="none" strike="noStrike" cap="none" normalizeH="0" baseline="0" dirty="0">
                <a:ln>
                  <a:noFill/>
                </a:ln>
                <a:solidFill>
                  <a:schemeClr val="tx1"/>
                </a:solidFill>
                <a:effectLst/>
                <a:latin typeface="Arial" panose="020B0604020202020204" pitchFamily="34" charset="0"/>
              </a:rPr>
              <a:t>−2870 to −2880 kJ/mol of glucose</a:t>
            </a:r>
            <a:r>
              <a:rPr kumimoji="0" lang="en-CH" altLang="en-CH"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H" altLang="en-CH"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CH" altLang="en-CH" sz="1800" dirty="0">
              <a:latin typeface="Arial" panose="020B0604020202020204" pitchFamily="34" charset="0"/>
            </a:endParaRPr>
          </a:p>
          <a:p>
            <a:r>
              <a:rPr lang="en-GB" sz="1800" b="1" dirty="0"/>
              <a:t>Standard Gibbs Free Energy (</a:t>
            </a:r>
            <a:r>
              <a:rPr lang="el-GR" sz="1800" b="1" dirty="0"/>
              <a:t>Δ</a:t>
            </a:r>
            <a:r>
              <a:rPr lang="en-GB" sz="1800" b="1" dirty="0"/>
              <a:t>G∘ ) for ATP Synthesis:</a:t>
            </a:r>
            <a:r>
              <a:rPr lang="en-GB" sz="1800" dirty="0"/>
              <a:t> The synthesis of ATP from ADP and inorganic phosphate (Pi​) is an endergonic reaction that requires an input of energy: </a:t>
            </a:r>
          </a:p>
          <a:p>
            <a:r>
              <a:rPr lang="en-GB" sz="1800" dirty="0" err="1"/>
              <a:t>ADP+Pi</a:t>
            </a:r>
            <a:r>
              <a:rPr lang="en-GB" sz="1800" dirty="0"/>
              <a:t>​→ATP+H2​O</a:t>
            </a:r>
          </a:p>
          <a:p>
            <a:r>
              <a:rPr lang="en-GB" sz="1800" dirty="0"/>
              <a:t>The standard free energy change (</a:t>
            </a:r>
            <a:r>
              <a:rPr lang="el-GR" sz="1800" dirty="0"/>
              <a:t>Δ</a:t>
            </a:r>
            <a:r>
              <a:rPr lang="en-GB" sz="1800" dirty="0"/>
              <a:t>G∘) for this reaction is approximately </a:t>
            </a:r>
            <a:r>
              <a:rPr lang="en-GB" sz="1800" b="1" dirty="0"/>
              <a:t>+50-70 kJ/mol of ATP</a:t>
            </a:r>
            <a:r>
              <a:rPr lang="en-GB" sz="1800" dirty="0"/>
              <a:t>.</a:t>
            </a:r>
          </a:p>
          <a:p>
            <a:endParaRPr lang="en-GB" sz="1800" dirty="0"/>
          </a:p>
          <a:p>
            <a:r>
              <a:rPr lang="en-GB" sz="1800" dirty="0"/>
              <a:t>Maximum Theoretical ATP= 40-50 ATP molecules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H" altLang="en-CH" sz="1800" b="0" i="0" u="none" strike="noStrike" cap="none" normalizeH="0" baseline="0" dirty="0">
              <a:ln>
                <a:noFill/>
              </a:ln>
              <a:solidFill>
                <a:schemeClr val="tx1"/>
              </a:solidFill>
              <a:effectLst/>
              <a:latin typeface="Arial" panose="020B0604020202020204" pitchFamily="34" charset="0"/>
            </a:endParaRPr>
          </a:p>
          <a:p>
            <a:pPr eaLnBrk="0" fontAlgn="base" hangingPunct="0">
              <a:lnSpc>
                <a:spcPct val="100000"/>
              </a:lnSpc>
              <a:spcBef>
                <a:spcPct val="0"/>
              </a:spcBef>
              <a:spcAft>
                <a:spcPct val="0"/>
              </a:spcAft>
            </a:pPr>
            <a:r>
              <a:rPr lang="en-CH" altLang="en-CH" sz="1800" dirty="0">
                <a:latin typeface="Arial" panose="020B0604020202020204" pitchFamily="34" charset="0"/>
              </a:rPr>
              <a:t>Reality: 32 ATP / glucose</a:t>
            </a:r>
            <a:endParaRPr kumimoji="0" lang="en-CH" altLang="en-CH"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06202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EAE86-2C1C-617E-318D-BAB2A2FEF7F0}"/>
              </a:ext>
            </a:extLst>
          </p:cNvPr>
          <p:cNvSpPr>
            <a:spLocks noGrp="1"/>
          </p:cNvSpPr>
          <p:nvPr>
            <p:ph type="title"/>
          </p:nvPr>
        </p:nvSpPr>
        <p:spPr/>
        <p:txBody>
          <a:bodyPr/>
          <a:lstStyle/>
          <a:p>
            <a:endParaRPr lang="en-CH"/>
          </a:p>
        </p:txBody>
      </p:sp>
      <p:sp>
        <p:nvSpPr>
          <p:cNvPr id="3" name="Content Placeholder 2">
            <a:extLst>
              <a:ext uri="{FF2B5EF4-FFF2-40B4-BE49-F238E27FC236}">
                <a16:creationId xmlns:a16="http://schemas.microsoft.com/office/drawing/2014/main" id="{8642696D-626E-9671-A364-7EB98E036DDB}"/>
              </a:ext>
            </a:extLst>
          </p:cNvPr>
          <p:cNvSpPr>
            <a:spLocks noGrp="1"/>
          </p:cNvSpPr>
          <p:nvPr>
            <p:ph idx="1"/>
          </p:nvPr>
        </p:nvSpPr>
        <p:spPr/>
        <p:txBody>
          <a:bodyPr/>
          <a:lstStyle/>
          <a:p>
            <a:endParaRPr lang="en-CH"/>
          </a:p>
        </p:txBody>
      </p:sp>
      <p:sp>
        <p:nvSpPr>
          <p:cNvPr id="4" name="Slide Number Placeholder 3">
            <a:extLst>
              <a:ext uri="{FF2B5EF4-FFF2-40B4-BE49-F238E27FC236}">
                <a16:creationId xmlns:a16="http://schemas.microsoft.com/office/drawing/2014/main" id="{145FB60C-CDD6-3368-3DC0-8DB573F3CE23}"/>
              </a:ext>
            </a:extLst>
          </p:cNvPr>
          <p:cNvSpPr>
            <a:spLocks noGrp="1"/>
          </p:cNvSpPr>
          <p:nvPr>
            <p:ph type="sldNum" sz="quarter" idx="12"/>
          </p:nvPr>
        </p:nvSpPr>
        <p:spPr/>
        <p:txBody>
          <a:bodyPr/>
          <a:lstStyle/>
          <a:p>
            <a:fld id="{75E2DF90-EC96-AF41-A257-452D35D64E8B}" type="slidenum">
              <a:rPr lang="en-CH" smtClean="0"/>
              <a:t>10</a:t>
            </a:fld>
            <a:endParaRPr lang="en-CH"/>
          </a:p>
        </p:txBody>
      </p:sp>
      <p:pic>
        <p:nvPicPr>
          <p:cNvPr id="7170" name="Picture 2" descr="Frontiers | Changes in Microbial Energy Metabolism Measured by  Nanocalorimetry during Growth Phase Transitions">
            <a:extLst>
              <a:ext uri="{FF2B5EF4-FFF2-40B4-BE49-F238E27FC236}">
                <a16:creationId xmlns:a16="http://schemas.microsoft.com/office/drawing/2014/main" id="{C7D4D6C3-C031-1F1E-DC9B-7C3F1157C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81037"/>
            <a:ext cx="10515600" cy="5630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437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19436-F128-E798-633B-04F327B96049}"/>
              </a:ext>
            </a:extLst>
          </p:cNvPr>
          <p:cNvSpPr>
            <a:spLocks noGrp="1"/>
          </p:cNvSpPr>
          <p:nvPr>
            <p:ph type="title"/>
          </p:nvPr>
        </p:nvSpPr>
        <p:spPr>
          <a:xfrm>
            <a:off x="838200" y="365125"/>
            <a:ext cx="5527431" cy="5631229"/>
          </a:xfrm>
        </p:spPr>
        <p:txBody>
          <a:bodyPr>
            <a:normAutofit/>
          </a:bodyPr>
          <a:lstStyle/>
          <a:p>
            <a:r>
              <a:rPr lang="en-CH" dirty="0"/>
              <a:t>What are other possibility of chemical energy? </a:t>
            </a:r>
            <a:br>
              <a:rPr lang="en-CH" dirty="0"/>
            </a:br>
            <a:br>
              <a:rPr lang="en-CH" dirty="0"/>
            </a:br>
            <a:r>
              <a:rPr lang="en-CH" dirty="0"/>
              <a:t>(How can microorganisms live where we can not live?)</a:t>
            </a:r>
          </a:p>
        </p:txBody>
      </p:sp>
      <p:sp>
        <p:nvSpPr>
          <p:cNvPr id="5" name="Slide Number Placeholder 4">
            <a:extLst>
              <a:ext uri="{FF2B5EF4-FFF2-40B4-BE49-F238E27FC236}">
                <a16:creationId xmlns:a16="http://schemas.microsoft.com/office/drawing/2014/main" id="{4437EF36-B5DF-7AA2-31DE-47CD4D7B2F8C}"/>
              </a:ext>
            </a:extLst>
          </p:cNvPr>
          <p:cNvSpPr>
            <a:spLocks noGrp="1"/>
          </p:cNvSpPr>
          <p:nvPr>
            <p:ph type="sldNum" sz="quarter" idx="12"/>
          </p:nvPr>
        </p:nvSpPr>
        <p:spPr/>
        <p:txBody>
          <a:bodyPr/>
          <a:lstStyle/>
          <a:p>
            <a:fld id="{75E2DF90-EC96-AF41-A257-452D35D64E8B}" type="slidenum">
              <a:rPr lang="en-CH" smtClean="0"/>
              <a:t>11</a:t>
            </a:fld>
            <a:endParaRPr lang="en-CH"/>
          </a:p>
        </p:txBody>
      </p:sp>
      <p:pic>
        <p:nvPicPr>
          <p:cNvPr id="6" name="Picture 2" descr="Solved Use the Redox Tower below to determine if the | Chegg.com">
            <a:extLst>
              <a:ext uri="{FF2B5EF4-FFF2-40B4-BE49-F238E27FC236}">
                <a16:creationId xmlns:a16="http://schemas.microsoft.com/office/drawing/2014/main" id="{10B1885A-C81E-6955-7D1A-DAEFE212D7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269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E191967-1766-D53E-C98A-897A66C3E3B1}"/>
              </a:ext>
            </a:extLst>
          </p:cNvPr>
          <p:cNvSpPr/>
          <p:nvPr/>
        </p:nvSpPr>
        <p:spPr>
          <a:xfrm>
            <a:off x="6273210" y="1127051"/>
            <a:ext cx="903767" cy="50499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spTree>
    <p:extLst>
      <p:ext uri="{BB962C8B-B14F-4D97-AF65-F5344CB8AC3E}">
        <p14:creationId xmlns:p14="http://schemas.microsoft.com/office/powerpoint/2010/main" val="1164099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37E2D-A280-9D38-EF31-8849C857B28B}"/>
              </a:ext>
            </a:extLst>
          </p:cNvPr>
          <p:cNvSpPr>
            <a:spLocks noGrp="1"/>
          </p:cNvSpPr>
          <p:nvPr>
            <p:ph type="title"/>
          </p:nvPr>
        </p:nvSpPr>
        <p:spPr>
          <a:xfrm>
            <a:off x="890751" y="289763"/>
            <a:ext cx="11209283" cy="1325563"/>
          </a:xfrm>
        </p:spPr>
        <p:txBody>
          <a:bodyPr/>
          <a:lstStyle/>
          <a:p>
            <a:r>
              <a:rPr lang="en-CH" dirty="0"/>
              <a:t>After receiving the energy for life, what else are needed?</a:t>
            </a:r>
          </a:p>
        </p:txBody>
      </p:sp>
      <p:sp>
        <p:nvSpPr>
          <p:cNvPr id="4" name="Slide Number Placeholder 3">
            <a:extLst>
              <a:ext uri="{FF2B5EF4-FFF2-40B4-BE49-F238E27FC236}">
                <a16:creationId xmlns:a16="http://schemas.microsoft.com/office/drawing/2014/main" id="{56A0642E-6786-0C1A-77CD-5CB15C57390C}"/>
              </a:ext>
            </a:extLst>
          </p:cNvPr>
          <p:cNvSpPr>
            <a:spLocks noGrp="1"/>
          </p:cNvSpPr>
          <p:nvPr>
            <p:ph type="sldNum" sz="quarter" idx="12"/>
          </p:nvPr>
        </p:nvSpPr>
        <p:spPr/>
        <p:txBody>
          <a:bodyPr/>
          <a:lstStyle/>
          <a:p>
            <a:fld id="{75E2DF90-EC96-AF41-A257-452D35D64E8B}" type="slidenum">
              <a:rPr lang="en-CH" smtClean="0"/>
              <a:t>12</a:t>
            </a:fld>
            <a:endParaRPr lang="en-CH"/>
          </a:p>
        </p:txBody>
      </p:sp>
      <p:pic>
        <p:nvPicPr>
          <p:cNvPr id="5122" name="Picture 2">
            <a:extLst>
              <a:ext uri="{FF2B5EF4-FFF2-40B4-BE49-F238E27FC236}">
                <a16:creationId xmlns:a16="http://schemas.microsoft.com/office/drawing/2014/main" id="{E37FC8BD-05F2-1F8B-F2A0-84DF2D0228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188"/>
          <a:stretch>
            <a:fillRect/>
          </a:stretch>
        </p:blipFill>
        <p:spPr bwMode="auto">
          <a:xfrm>
            <a:off x="0" y="1516509"/>
            <a:ext cx="4904078" cy="360202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3EC6F2F7-6C21-BE13-8CCF-6F6316F49F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202" r="31014"/>
          <a:stretch>
            <a:fillRect/>
          </a:stretch>
        </p:blipFill>
        <p:spPr bwMode="auto">
          <a:xfrm>
            <a:off x="4716968" y="4685008"/>
            <a:ext cx="3579899" cy="217299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19.3 Protein Structure – Concepts in Biology">
            <a:extLst>
              <a:ext uri="{FF2B5EF4-FFF2-40B4-BE49-F238E27FC236}">
                <a16:creationId xmlns:a16="http://schemas.microsoft.com/office/drawing/2014/main" id="{9DBFEC75-9B4F-237B-AFBF-264CB3791D9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314" b="5324"/>
          <a:stretch>
            <a:fillRect/>
          </a:stretch>
        </p:blipFill>
        <p:spPr bwMode="auto">
          <a:xfrm>
            <a:off x="6495393" y="952545"/>
            <a:ext cx="5696607" cy="373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16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81E143-D8B9-58A2-B3A1-F6F87C24BC58}"/>
              </a:ext>
            </a:extLst>
          </p:cNvPr>
          <p:cNvSpPr>
            <a:spLocks noGrp="1"/>
          </p:cNvSpPr>
          <p:nvPr>
            <p:ph type="sldNum" sz="quarter" idx="12"/>
          </p:nvPr>
        </p:nvSpPr>
        <p:spPr/>
        <p:txBody>
          <a:bodyPr/>
          <a:lstStyle/>
          <a:p>
            <a:fld id="{75E2DF90-EC96-AF41-A257-452D35D64E8B}" type="slidenum">
              <a:rPr lang="en-CH" smtClean="0"/>
              <a:t>13</a:t>
            </a:fld>
            <a:endParaRPr lang="en-CH"/>
          </a:p>
        </p:txBody>
      </p:sp>
      <p:sp>
        <p:nvSpPr>
          <p:cNvPr id="5" name="Title 1">
            <a:extLst>
              <a:ext uri="{FF2B5EF4-FFF2-40B4-BE49-F238E27FC236}">
                <a16:creationId xmlns:a16="http://schemas.microsoft.com/office/drawing/2014/main" id="{0D9BDF9F-36E1-4969-231A-FBB9C483315B}"/>
              </a:ext>
            </a:extLst>
          </p:cNvPr>
          <p:cNvSpPr txBox="1">
            <a:spLocks/>
          </p:cNvSpPr>
          <p:nvPr/>
        </p:nvSpPr>
        <p:spPr>
          <a:xfrm>
            <a:off x="890751" y="289763"/>
            <a:ext cx="1120928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H"/>
              <a:t>After receiving the energy for life, what else are needed?</a:t>
            </a:r>
            <a:endParaRPr lang="en-CH" dirty="0"/>
          </a:p>
        </p:txBody>
      </p:sp>
      <p:pic>
        <p:nvPicPr>
          <p:cNvPr id="6154" name="Picture 10">
            <a:extLst>
              <a:ext uri="{FF2B5EF4-FFF2-40B4-BE49-F238E27FC236}">
                <a16:creationId xmlns:a16="http://schemas.microsoft.com/office/drawing/2014/main" id="{88F72BF9-1293-A5EE-79B9-22125E33C4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15326"/>
            <a:ext cx="4386427" cy="4399666"/>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Fig. 3">
            <a:extLst>
              <a:ext uri="{FF2B5EF4-FFF2-40B4-BE49-F238E27FC236}">
                <a16:creationId xmlns:a16="http://schemas.microsoft.com/office/drawing/2014/main" id="{F899773B-B58F-C2AC-5ED7-FAE7A1C74D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9052"/>
          <a:stretch>
            <a:fillRect/>
          </a:stretch>
        </p:blipFill>
        <p:spPr bwMode="auto">
          <a:xfrm>
            <a:off x="5475501" y="1646761"/>
            <a:ext cx="6716499" cy="519937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Research | Lee Research Laboratory ...">
            <a:extLst>
              <a:ext uri="{FF2B5EF4-FFF2-40B4-BE49-F238E27FC236}">
                <a16:creationId xmlns:a16="http://schemas.microsoft.com/office/drawing/2014/main" id="{1373F957-EEE7-30A4-D6D3-1E3CA1956E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2720" y="2321424"/>
            <a:ext cx="3820509" cy="2646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68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15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EA7B0-72AE-77D9-E91E-F991BCCA05D4}"/>
              </a:ext>
            </a:extLst>
          </p:cNvPr>
          <p:cNvSpPr>
            <a:spLocks noGrp="1"/>
          </p:cNvSpPr>
          <p:nvPr>
            <p:ph type="title"/>
          </p:nvPr>
        </p:nvSpPr>
        <p:spPr>
          <a:xfrm>
            <a:off x="838200" y="365125"/>
            <a:ext cx="10515600" cy="662781"/>
          </a:xfrm>
        </p:spPr>
        <p:txBody>
          <a:bodyPr>
            <a:normAutofit fontScale="90000"/>
          </a:bodyPr>
          <a:lstStyle/>
          <a:p>
            <a:r>
              <a:rPr lang="en-CH" dirty="0"/>
              <a:t>How is energy production connected to growth?</a:t>
            </a:r>
          </a:p>
        </p:txBody>
      </p:sp>
      <p:sp>
        <p:nvSpPr>
          <p:cNvPr id="4" name="Slide Number Placeholder 3">
            <a:extLst>
              <a:ext uri="{FF2B5EF4-FFF2-40B4-BE49-F238E27FC236}">
                <a16:creationId xmlns:a16="http://schemas.microsoft.com/office/drawing/2014/main" id="{2233487B-10E6-BFC5-05C0-E05C1D6E1831}"/>
              </a:ext>
            </a:extLst>
          </p:cNvPr>
          <p:cNvSpPr>
            <a:spLocks noGrp="1"/>
          </p:cNvSpPr>
          <p:nvPr>
            <p:ph type="sldNum" sz="quarter" idx="12"/>
          </p:nvPr>
        </p:nvSpPr>
        <p:spPr/>
        <p:txBody>
          <a:bodyPr/>
          <a:lstStyle/>
          <a:p>
            <a:fld id="{75E2DF90-EC96-AF41-A257-452D35D64E8B}" type="slidenum">
              <a:rPr lang="en-CH" smtClean="0"/>
              <a:t>14</a:t>
            </a:fld>
            <a:endParaRPr lang="en-CH"/>
          </a:p>
        </p:txBody>
      </p:sp>
      <p:pic>
        <p:nvPicPr>
          <p:cNvPr id="5" name="Picture 4" descr="A picture containing graphics, text, diagram, screenshot&#10;&#10;Description automatically generated">
            <a:extLst>
              <a:ext uri="{FF2B5EF4-FFF2-40B4-BE49-F238E27FC236}">
                <a16:creationId xmlns:a16="http://schemas.microsoft.com/office/drawing/2014/main" id="{03153EBE-662B-9C74-0A35-681B0F7F50E0}"/>
              </a:ext>
            </a:extLst>
          </p:cNvPr>
          <p:cNvPicPr>
            <a:picLocks noChangeAspect="1"/>
          </p:cNvPicPr>
          <p:nvPr/>
        </p:nvPicPr>
        <p:blipFill>
          <a:blip r:embed="rId3"/>
          <a:stretch>
            <a:fillRect/>
          </a:stretch>
        </p:blipFill>
        <p:spPr>
          <a:xfrm>
            <a:off x="3143429" y="1027906"/>
            <a:ext cx="5086171" cy="5615305"/>
          </a:xfrm>
          <a:prstGeom prst="rect">
            <a:avLst/>
          </a:prstGeom>
        </p:spPr>
      </p:pic>
    </p:spTree>
    <p:extLst>
      <p:ext uri="{BB962C8B-B14F-4D97-AF65-F5344CB8AC3E}">
        <p14:creationId xmlns:p14="http://schemas.microsoft.com/office/powerpoint/2010/main" val="106595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A5563-3C2F-1C51-3AFF-6D686D5F936C}"/>
              </a:ext>
            </a:extLst>
          </p:cNvPr>
          <p:cNvSpPr>
            <a:spLocks noGrp="1"/>
          </p:cNvSpPr>
          <p:nvPr>
            <p:ph type="title"/>
          </p:nvPr>
        </p:nvSpPr>
        <p:spPr>
          <a:xfrm>
            <a:off x="5964864" y="-42586"/>
            <a:ext cx="6420293" cy="1325563"/>
          </a:xfrm>
        </p:spPr>
        <p:txBody>
          <a:bodyPr/>
          <a:lstStyle/>
          <a:p>
            <a:r>
              <a:rPr lang="en-CH" dirty="0"/>
              <a:t>Consider two scenarios:</a:t>
            </a:r>
          </a:p>
        </p:txBody>
      </p:sp>
      <p:sp>
        <p:nvSpPr>
          <p:cNvPr id="3" name="Content Placeholder 2">
            <a:extLst>
              <a:ext uri="{FF2B5EF4-FFF2-40B4-BE49-F238E27FC236}">
                <a16:creationId xmlns:a16="http://schemas.microsoft.com/office/drawing/2014/main" id="{9BE3EBEC-0742-F425-ECDB-5A11D61F29E1}"/>
              </a:ext>
            </a:extLst>
          </p:cNvPr>
          <p:cNvSpPr>
            <a:spLocks noGrp="1"/>
          </p:cNvSpPr>
          <p:nvPr>
            <p:ph idx="1"/>
          </p:nvPr>
        </p:nvSpPr>
        <p:spPr>
          <a:xfrm>
            <a:off x="6096000" y="1282977"/>
            <a:ext cx="5964866" cy="5252484"/>
          </a:xfrm>
        </p:spPr>
        <p:txBody>
          <a:bodyPr/>
          <a:lstStyle/>
          <a:p>
            <a:r>
              <a:rPr lang="en-CH" dirty="0">
                <a:solidFill>
                  <a:srgbClr val="FF0000"/>
                </a:solidFill>
              </a:rPr>
              <a:t>A microbe that eats glucose and O</a:t>
            </a:r>
            <a:r>
              <a:rPr lang="en-CH" baseline="-25000" dirty="0">
                <a:solidFill>
                  <a:srgbClr val="FF0000"/>
                </a:solidFill>
              </a:rPr>
              <a:t>2</a:t>
            </a:r>
            <a:r>
              <a:rPr lang="en-CH" dirty="0">
                <a:solidFill>
                  <a:srgbClr val="FF0000"/>
                </a:solidFill>
              </a:rPr>
              <a:t> for energy. </a:t>
            </a:r>
          </a:p>
          <a:p>
            <a:r>
              <a:rPr lang="en-CH" dirty="0">
                <a:solidFill>
                  <a:srgbClr val="FF0000"/>
                </a:solidFill>
              </a:rPr>
              <a:t>A microbe that eats H</a:t>
            </a:r>
            <a:r>
              <a:rPr lang="en-CH" baseline="-25000" dirty="0">
                <a:solidFill>
                  <a:srgbClr val="FF0000"/>
                </a:solidFill>
              </a:rPr>
              <a:t>2</a:t>
            </a:r>
            <a:r>
              <a:rPr lang="en-CH" dirty="0">
                <a:solidFill>
                  <a:srgbClr val="FF0000"/>
                </a:solidFill>
              </a:rPr>
              <a:t> and CO</a:t>
            </a:r>
            <a:r>
              <a:rPr lang="en-CH" baseline="-25000" dirty="0">
                <a:solidFill>
                  <a:srgbClr val="FF0000"/>
                </a:solidFill>
              </a:rPr>
              <a:t>2</a:t>
            </a:r>
            <a:r>
              <a:rPr lang="en-CH" dirty="0">
                <a:solidFill>
                  <a:srgbClr val="FF0000"/>
                </a:solidFill>
              </a:rPr>
              <a:t> for energy. </a:t>
            </a:r>
          </a:p>
          <a:p>
            <a:pPr marL="0" indent="0">
              <a:buNone/>
            </a:pPr>
            <a:endParaRPr lang="en-CH" dirty="0"/>
          </a:p>
          <a:p>
            <a:pPr marL="0" indent="0">
              <a:buNone/>
            </a:pPr>
            <a:r>
              <a:rPr lang="en-GB" dirty="0"/>
              <a:t>If we apply them in biotechnology to produce valuable products, which organism would you choose for maximizing </a:t>
            </a:r>
            <a:r>
              <a:rPr lang="en-GB" b="1" dirty="0"/>
              <a:t>biomass</a:t>
            </a:r>
            <a:r>
              <a:rPr lang="en-GB" dirty="0"/>
              <a:t> production, and which would be more suitable for generating </a:t>
            </a:r>
            <a:r>
              <a:rPr lang="en-GB" b="1" dirty="0"/>
              <a:t>metabolic products</a:t>
            </a:r>
            <a:r>
              <a:rPr lang="en-GB" dirty="0"/>
              <a:t>?</a:t>
            </a:r>
            <a:endParaRPr lang="en-CH" dirty="0"/>
          </a:p>
        </p:txBody>
      </p:sp>
      <p:sp>
        <p:nvSpPr>
          <p:cNvPr id="4" name="Slide Number Placeholder 3">
            <a:extLst>
              <a:ext uri="{FF2B5EF4-FFF2-40B4-BE49-F238E27FC236}">
                <a16:creationId xmlns:a16="http://schemas.microsoft.com/office/drawing/2014/main" id="{CF5B93D7-63E0-F19C-4C5E-A8E53FFC8059}"/>
              </a:ext>
            </a:extLst>
          </p:cNvPr>
          <p:cNvSpPr>
            <a:spLocks noGrp="1"/>
          </p:cNvSpPr>
          <p:nvPr>
            <p:ph type="sldNum" sz="quarter" idx="12"/>
          </p:nvPr>
        </p:nvSpPr>
        <p:spPr/>
        <p:txBody>
          <a:bodyPr/>
          <a:lstStyle/>
          <a:p>
            <a:fld id="{75E2DF90-EC96-AF41-A257-452D35D64E8B}" type="slidenum">
              <a:rPr lang="en-CH" smtClean="0"/>
              <a:t>15</a:t>
            </a:fld>
            <a:endParaRPr lang="en-CH"/>
          </a:p>
        </p:txBody>
      </p:sp>
      <p:pic>
        <p:nvPicPr>
          <p:cNvPr id="5" name="Picture 2" descr="Solved Use the Redox Tower below to determine if the | Chegg.com">
            <a:extLst>
              <a:ext uri="{FF2B5EF4-FFF2-40B4-BE49-F238E27FC236}">
                <a16:creationId xmlns:a16="http://schemas.microsoft.com/office/drawing/2014/main" id="{089F40EB-BEF3-A9D3-2EE9-C8137DC05F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299" t="5943" r="44200"/>
          <a:stretch>
            <a:fillRect/>
          </a:stretch>
        </p:blipFill>
        <p:spPr bwMode="auto">
          <a:xfrm>
            <a:off x="148856" y="0"/>
            <a:ext cx="2594344" cy="69335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graphics, text, diagram, screenshot&#10;&#10;Description automatically generated">
            <a:extLst>
              <a:ext uri="{FF2B5EF4-FFF2-40B4-BE49-F238E27FC236}">
                <a16:creationId xmlns:a16="http://schemas.microsoft.com/office/drawing/2014/main" id="{07441169-864B-A4CF-5451-E08FDA3E5C3D}"/>
              </a:ext>
            </a:extLst>
          </p:cNvPr>
          <p:cNvPicPr>
            <a:picLocks noChangeAspect="1"/>
          </p:cNvPicPr>
          <p:nvPr/>
        </p:nvPicPr>
        <p:blipFill>
          <a:blip r:embed="rId3"/>
          <a:stretch>
            <a:fillRect/>
          </a:stretch>
        </p:blipFill>
        <p:spPr>
          <a:xfrm>
            <a:off x="2659797" y="2104451"/>
            <a:ext cx="3436203" cy="3793685"/>
          </a:xfrm>
          <a:prstGeom prst="rect">
            <a:avLst/>
          </a:prstGeom>
        </p:spPr>
      </p:pic>
    </p:spTree>
    <p:extLst>
      <p:ext uri="{BB962C8B-B14F-4D97-AF65-F5344CB8AC3E}">
        <p14:creationId xmlns:p14="http://schemas.microsoft.com/office/powerpoint/2010/main" val="373224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88558-FE39-C56A-BD29-F410D8236128}"/>
              </a:ext>
            </a:extLst>
          </p:cNvPr>
          <p:cNvSpPr>
            <a:spLocks noGrp="1"/>
          </p:cNvSpPr>
          <p:nvPr>
            <p:ph type="title"/>
          </p:nvPr>
        </p:nvSpPr>
        <p:spPr>
          <a:xfrm>
            <a:off x="309283" y="527048"/>
            <a:ext cx="6429704" cy="1325563"/>
          </a:xfrm>
        </p:spPr>
        <p:txBody>
          <a:bodyPr>
            <a:normAutofit/>
          </a:bodyPr>
          <a:lstStyle/>
          <a:p>
            <a:r>
              <a:rPr kumimoji="0" lang="en-CH" altLang="en-CH" sz="3000" b="1" i="0" u="none" strike="noStrike" cap="none" normalizeH="0" baseline="0" dirty="0">
                <a:ln>
                  <a:noFill/>
                </a:ln>
                <a:solidFill>
                  <a:schemeClr val="tx1"/>
                </a:solidFill>
                <a:effectLst/>
                <a:latin typeface="Arial" panose="020B0604020202020204" pitchFamily="34" charset="0"/>
              </a:rPr>
              <a:t>Rate, Yield, Selectivity</a:t>
            </a:r>
            <a:r>
              <a:rPr kumimoji="0" lang="en-CH" altLang="en-CH" sz="3000" b="0" i="0" u="none" strike="noStrike" cap="none" normalizeH="0" baseline="0" dirty="0">
                <a:ln>
                  <a:noFill/>
                </a:ln>
                <a:solidFill>
                  <a:schemeClr val="tx1"/>
                </a:solidFill>
                <a:effectLst/>
                <a:latin typeface="Arial" panose="020B0604020202020204" pitchFamily="34" charset="0"/>
              </a:rPr>
              <a:t> → define the </a:t>
            </a:r>
            <a:r>
              <a:rPr kumimoji="0" lang="en-CH" altLang="en-CH" sz="3000" b="0" i="1" u="none" strike="noStrike" cap="none" normalizeH="0" baseline="0" dirty="0">
                <a:ln>
                  <a:noFill/>
                </a:ln>
                <a:solidFill>
                  <a:schemeClr val="tx1"/>
                </a:solidFill>
                <a:effectLst/>
                <a:latin typeface="Arial" panose="020B0604020202020204" pitchFamily="34" charset="0"/>
              </a:rPr>
              <a:t>chemistry or biology reaction</a:t>
            </a:r>
            <a:endParaRPr lang="en-CH" sz="3000" dirty="0"/>
          </a:p>
        </p:txBody>
      </p:sp>
      <p:sp>
        <p:nvSpPr>
          <p:cNvPr id="4" name="Slide Number Placeholder 3">
            <a:extLst>
              <a:ext uri="{FF2B5EF4-FFF2-40B4-BE49-F238E27FC236}">
                <a16:creationId xmlns:a16="http://schemas.microsoft.com/office/drawing/2014/main" id="{8B37703B-82E0-889D-DA97-5997D580A736}"/>
              </a:ext>
            </a:extLst>
          </p:cNvPr>
          <p:cNvSpPr>
            <a:spLocks noGrp="1"/>
          </p:cNvSpPr>
          <p:nvPr>
            <p:ph type="sldNum" sz="quarter" idx="12"/>
          </p:nvPr>
        </p:nvSpPr>
        <p:spPr/>
        <p:txBody>
          <a:bodyPr/>
          <a:lstStyle/>
          <a:p>
            <a:fld id="{75E2DF90-EC96-AF41-A257-452D35D64E8B}" type="slidenum">
              <a:rPr lang="en-CH" smtClean="0"/>
              <a:t>16</a:t>
            </a:fld>
            <a:endParaRPr lang="en-CH"/>
          </a:p>
        </p:txBody>
      </p:sp>
      <p:pic>
        <p:nvPicPr>
          <p:cNvPr id="7" name="Picture 6" descr="A picture containing graphics, text, diagram, screenshot&#10;&#10;Description automatically generated">
            <a:extLst>
              <a:ext uri="{FF2B5EF4-FFF2-40B4-BE49-F238E27FC236}">
                <a16:creationId xmlns:a16="http://schemas.microsoft.com/office/drawing/2014/main" id="{DCE47976-2016-8886-F3F7-88D1F6FCAF2D}"/>
              </a:ext>
            </a:extLst>
          </p:cNvPr>
          <p:cNvPicPr>
            <a:picLocks noChangeAspect="1"/>
          </p:cNvPicPr>
          <p:nvPr/>
        </p:nvPicPr>
        <p:blipFill>
          <a:blip r:embed="rId3"/>
          <a:stretch>
            <a:fillRect/>
          </a:stretch>
        </p:blipFill>
        <p:spPr>
          <a:xfrm>
            <a:off x="1128708" y="2126676"/>
            <a:ext cx="4049348" cy="4470618"/>
          </a:xfrm>
          <a:prstGeom prst="rect">
            <a:avLst/>
          </a:prstGeom>
        </p:spPr>
      </p:pic>
      <p:pic>
        <p:nvPicPr>
          <p:cNvPr id="8" name="Picture 7" descr="A picture containing graphics, text, diagram, screenshot&#10;&#10;Description automatically generated">
            <a:extLst>
              <a:ext uri="{FF2B5EF4-FFF2-40B4-BE49-F238E27FC236}">
                <a16:creationId xmlns:a16="http://schemas.microsoft.com/office/drawing/2014/main" id="{EED7AD4F-BCD9-419E-2460-6F0721CC28EB}"/>
              </a:ext>
            </a:extLst>
          </p:cNvPr>
          <p:cNvPicPr>
            <a:picLocks noChangeAspect="1"/>
          </p:cNvPicPr>
          <p:nvPr/>
        </p:nvPicPr>
        <p:blipFill>
          <a:blip r:embed="rId3"/>
          <a:stretch>
            <a:fillRect/>
          </a:stretch>
        </p:blipFill>
        <p:spPr>
          <a:xfrm>
            <a:off x="5932852" y="2126676"/>
            <a:ext cx="4049348" cy="4470618"/>
          </a:xfrm>
          <a:prstGeom prst="rect">
            <a:avLst/>
          </a:prstGeom>
        </p:spPr>
      </p:pic>
      <p:sp>
        <p:nvSpPr>
          <p:cNvPr id="3" name="Down Arrow 2">
            <a:extLst>
              <a:ext uri="{FF2B5EF4-FFF2-40B4-BE49-F238E27FC236}">
                <a16:creationId xmlns:a16="http://schemas.microsoft.com/office/drawing/2014/main" id="{A05651C8-9CAC-DDBB-FC89-52CC2A64AD91}"/>
              </a:ext>
            </a:extLst>
          </p:cNvPr>
          <p:cNvSpPr/>
          <p:nvPr/>
        </p:nvSpPr>
        <p:spPr>
          <a:xfrm>
            <a:off x="7018282" y="2522483"/>
            <a:ext cx="249622" cy="2475182"/>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H" dirty="0"/>
          </a:p>
        </p:txBody>
      </p:sp>
      <p:sp>
        <p:nvSpPr>
          <p:cNvPr id="19" name="Right Arrow 18">
            <a:extLst>
              <a:ext uri="{FF2B5EF4-FFF2-40B4-BE49-F238E27FC236}">
                <a16:creationId xmlns:a16="http://schemas.microsoft.com/office/drawing/2014/main" id="{B54D88A6-1A5E-C3E4-6C84-90A316D435BF}"/>
              </a:ext>
            </a:extLst>
          </p:cNvPr>
          <p:cNvSpPr/>
          <p:nvPr/>
        </p:nvSpPr>
        <p:spPr>
          <a:xfrm>
            <a:off x="2544417" y="4151116"/>
            <a:ext cx="445273" cy="234722"/>
          </a:xfrm>
          <a:prstGeom prst="rightArrow">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CH"/>
          </a:p>
        </p:txBody>
      </p:sp>
      <p:sp>
        <p:nvSpPr>
          <p:cNvPr id="20" name="Down Arrow 19">
            <a:extLst>
              <a:ext uri="{FF2B5EF4-FFF2-40B4-BE49-F238E27FC236}">
                <a16:creationId xmlns:a16="http://schemas.microsoft.com/office/drawing/2014/main" id="{A8393ED0-A5AA-C0F5-4200-23426DD42084}"/>
              </a:ext>
            </a:extLst>
          </p:cNvPr>
          <p:cNvSpPr/>
          <p:nvPr/>
        </p:nvSpPr>
        <p:spPr>
          <a:xfrm>
            <a:off x="3035676" y="2522484"/>
            <a:ext cx="182879" cy="2475182"/>
          </a:xfrm>
          <a:prstGeom prst="downArrow">
            <a:avLst/>
          </a:prstGeom>
          <a:solidFill>
            <a:srgbClr val="FF4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2" name="TextBox 21">
            <a:extLst>
              <a:ext uri="{FF2B5EF4-FFF2-40B4-BE49-F238E27FC236}">
                <a16:creationId xmlns:a16="http://schemas.microsoft.com/office/drawing/2014/main" id="{744B7BB2-A880-63F1-759A-B5E0CD0291B8}"/>
              </a:ext>
            </a:extLst>
          </p:cNvPr>
          <p:cNvSpPr txBox="1"/>
          <p:nvPr/>
        </p:nvSpPr>
        <p:spPr>
          <a:xfrm>
            <a:off x="6604517" y="252983"/>
            <a:ext cx="5278200" cy="1569660"/>
          </a:xfrm>
          <a:prstGeom prst="rect">
            <a:avLst/>
          </a:prstGeom>
          <a:noFill/>
        </p:spPr>
        <p:txBody>
          <a:bodyPr wrap="square">
            <a:spAutoFit/>
          </a:bodyPr>
          <a:lstStyle/>
          <a:p>
            <a:r>
              <a:rPr lang="en-CH" sz="2400" b="1" dirty="0">
                <a:solidFill>
                  <a:srgbClr val="FF0000"/>
                </a:solidFill>
              </a:rPr>
              <a:t>A microbe that eats glucose and O</a:t>
            </a:r>
            <a:r>
              <a:rPr lang="en-CH" sz="2400" b="1" baseline="-25000" dirty="0">
                <a:solidFill>
                  <a:srgbClr val="FF0000"/>
                </a:solidFill>
              </a:rPr>
              <a:t>2</a:t>
            </a:r>
            <a:r>
              <a:rPr lang="en-CH" sz="2400" b="1" dirty="0">
                <a:solidFill>
                  <a:srgbClr val="FF0000"/>
                </a:solidFill>
              </a:rPr>
              <a:t> for energy. </a:t>
            </a:r>
          </a:p>
          <a:p>
            <a:r>
              <a:rPr lang="en-CH" sz="2400" b="1" dirty="0">
                <a:solidFill>
                  <a:srgbClr val="FF0000"/>
                </a:solidFill>
              </a:rPr>
              <a:t>A microbe that eats H</a:t>
            </a:r>
            <a:r>
              <a:rPr lang="en-CH" sz="2400" b="1" baseline="-25000" dirty="0">
                <a:solidFill>
                  <a:srgbClr val="FF0000"/>
                </a:solidFill>
              </a:rPr>
              <a:t>2</a:t>
            </a:r>
            <a:r>
              <a:rPr lang="en-CH" sz="2400" b="1" dirty="0">
                <a:solidFill>
                  <a:srgbClr val="FF0000"/>
                </a:solidFill>
              </a:rPr>
              <a:t> and CO</a:t>
            </a:r>
            <a:r>
              <a:rPr lang="en-CH" sz="2400" b="1" baseline="-25000" dirty="0">
                <a:solidFill>
                  <a:srgbClr val="FF0000"/>
                </a:solidFill>
              </a:rPr>
              <a:t>2</a:t>
            </a:r>
            <a:r>
              <a:rPr lang="en-CH" sz="2400" b="1" dirty="0">
                <a:solidFill>
                  <a:srgbClr val="FF0000"/>
                </a:solidFill>
              </a:rPr>
              <a:t> for energy. </a:t>
            </a:r>
          </a:p>
        </p:txBody>
      </p:sp>
    </p:spTree>
    <p:extLst>
      <p:ext uri="{BB962C8B-B14F-4D97-AF65-F5344CB8AC3E}">
        <p14:creationId xmlns:p14="http://schemas.microsoft.com/office/powerpoint/2010/main" val="308434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0D780-3CAB-06EE-EE1C-D5867861BC55}"/>
              </a:ext>
            </a:extLst>
          </p:cNvPr>
          <p:cNvSpPr>
            <a:spLocks noGrp="1"/>
          </p:cNvSpPr>
          <p:nvPr>
            <p:ph type="title"/>
          </p:nvPr>
        </p:nvSpPr>
        <p:spPr/>
        <p:txBody>
          <a:bodyPr/>
          <a:lstStyle/>
          <a:p>
            <a:r>
              <a:rPr lang="en-CH" dirty="0"/>
              <a:t>Is it possible to use only half reaction to support microbial growth?</a:t>
            </a:r>
          </a:p>
        </p:txBody>
      </p:sp>
      <p:sp>
        <p:nvSpPr>
          <p:cNvPr id="4" name="Slide Number Placeholder 3">
            <a:extLst>
              <a:ext uri="{FF2B5EF4-FFF2-40B4-BE49-F238E27FC236}">
                <a16:creationId xmlns:a16="http://schemas.microsoft.com/office/drawing/2014/main" id="{F7824109-E0E9-1CEB-E0BB-9AAA454FB001}"/>
              </a:ext>
            </a:extLst>
          </p:cNvPr>
          <p:cNvSpPr>
            <a:spLocks noGrp="1"/>
          </p:cNvSpPr>
          <p:nvPr>
            <p:ph type="sldNum" sz="quarter" idx="12"/>
          </p:nvPr>
        </p:nvSpPr>
        <p:spPr/>
        <p:txBody>
          <a:bodyPr/>
          <a:lstStyle/>
          <a:p>
            <a:fld id="{75E2DF90-EC96-AF41-A257-452D35D64E8B}" type="slidenum">
              <a:rPr lang="en-CH" smtClean="0"/>
              <a:t>17</a:t>
            </a:fld>
            <a:endParaRPr lang="en-CH"/>
          </a:p>
        </p:txBody>
      </p:sp>
      <p:sp>
        <p:nvSpPr>
          <p:cNvPr id="8" name="Rectangle 4">
            <a:extLst>
              <a:ext uri="{FF2B5EF4-FFF2-40B4-BE49-F238E27FC236}">
                <a16:creationId xmlns:a16="http://schemas.microsoft.com/office/drawing/2014/main" id="{995C178D-D8CB-E5E9-C86C-E77A6B03E020}"/>
              </a:ext>
            </a:extLst>
          </p:cNvPr>
          <p:cNvSpPr txBox="1">
            <a:spLocks noChangeArrowheads="1"/>
          </p:cNvSpPr>
          <p:nvPr/>
        </p:nvSpPr>
        <p:spPr bwMode="auto">
          <a:xfrm>
            <a:off x="7523018" y="1109396"/>
            <a:ext cx="3621024"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Tx/>
              <a:buChar char="•"/>
            </a:pPr>
            <a:r>
              <a:rPr lang="en-CH" altLang="en-CH" sz="2400" dirty="0">
                <a:latin typeface="Arial" panose="020B0604020202020204" pitchFamily="34" charset="0"/>
              </a:rPr>
              <a:t>Renewable electricity (solar, wind, hydro, nuclear) is the </a:t>
            </a:r>
            <a:r>
              <a:rPr lang="en-CH" altLang="en-CH" sz="2400" b="1" dirty="0">
                <a:latin typeface="Arial" panose="020B0604020202020204" pitchFamily="34" charset="0"/>
              </a:rPr>
              <a:t>cleanest and most scalable primary energy</a:t>
            </a:r>
            <a:r>
              <a:rPr lang="en-CH" altLang="en-CH" sz="2400" dirty="0">
                <a:latin typeface="Arial" panose="020B0604020202020204" pitchFamily="34" charset="0"/>
              </a:rPr>
              <a:t> we can generate without carbon emissions.</a:t>
            </a:r>
          </a:p>
          <a:p>
            <a:pPr marL="0" indent="0" eaLnBrk="0" fontAlgn="base" hangingPunct="0">
              <a:lnSpc>
                <a:spcPct val="100000"/>
              </a:lnSpc>
              <a:spcBef>
                <a:spcPct val="0"/>
              </a:spcBef>
              <a:spcAft>
                <a:spcPct val="0"/>
              </a:spcAft>
              <a:buFontTx/>
              <a:buChar char="•"/>
            </a:pPr>
            <a:endParaRPr lang="en-CH" altLang="en-CH" sz="2400" dirty="0">
              <a:latin typeface="Arial" panose="020B0604020202020204" pitchFamily="34" charset="0"/>
            </a:endParaRPr>
          </a:p>
          <a:p>
            <a:pPr marL="0" indent="0" eaLnBrk="0" fontAlgn="base" hangingPunct="0">
              <a:lnSpc>
                <a:spcPct val="100000"/>
              </a:lnSpc>
              <a:spcBef>
                <a:spcPct val="0"/>
              </a:spcBef>
              <a:spcAft>
                <a:spcPct val="0"/>
              </a:spcAft>
              <a:buFontTx/>
              <a:buChar char="•"/>
            </a:pPr>
            <a:r>
              <a:rPr lang="en-CH" altLang="en-CH" sz="2400" dirty="0">
                <a:latin typeface="Arial" panose="020B0604020202020204" pitchFamily="34" charset="0"/>
              </a:rPr>
              <a:t>Electrifying sectors means: instead of burning fossil fuels, they run directly or indirectly on electrons provided by renewables.</a:t>
            </a:r>
          </a:p>
        </p:txBody>
      </p:sp>
      <p:pic>
        <p:nvPicPr>
          <p:cNvPr id="11" name="Picture 2">
            <a:extLst>
              <a:ext uri="{FF2B5EF4-FFF2-40B4-BE49-F238E27FC236}">
                <a16:creationId xmlns:a16="http://schemas.microsoft.com/office/drawing/2014/main" id="{31BB4D45-DCDC-3CC0-E1DD-E1779A5654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368" y="1825625"/>
            <a:ext cx="5793055" cy="503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53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99E2C-F99A-7421-DF5A-E46E1D240073}"/>
              </a:ext>
            </a:extLst>
          </p:cNvPr>
          <p:cNvSpPr>
            <a:spLocks noGrp="1"/>
          </p:cNvSpPr>
          <p:nvPr>
            <p:ph type="title"/>
          </p:nvPr>
        </p:nvSpPr>
        <p:spPr/>
        <p:txBody>
          <a:bodyPr/>
          <a:lstStyle/>
          <a:p>
            <a:r>
              <a:rPr lang="en-CH" dirty="0"/>
              <a:t>Mechanisms of direct electron transfer</a:t>
            </a:r>
          </a:p>
        </p:txBody>
      </p:sp>
      <p:sp>
        <p:nvSpPr>
          <p:cNvPr id="3" name="Content Placeholder 2">
            <a:extLst>
              <a:ext uri="{FF2B5EF4-FFF2-40B4-BE49-F238E27FC236}">
                <a16:creationId xmlns:a16="http://schemas.microsoft.com/office/drawing/2014/main" id="{D4B24CEA-2547-F3D7-CEC6-D221E54CD015}"/>
              </a:ext>
            </a:extLst>
          </p:cNvPr>
          <p:cNvSpPr>
            <a:spLocks noGrp="1"/>
          </p:cNvSpPr>
          <p:nvPr>
            <p:ph idx="1"/>
          </p:nvPr>
        </p:nvSpPr>
        <p:spPr/>
        <p:txBody>
          <a:bodyPr/>
          <a:lstStyle/>
          <a:p>
            <a:endParaRPr lang="en-CH"/>
          </a:p>
        </p:txBody>
      </p:sp>
      <p:sp>
        <p:nvSpPr>
          <p:cNvPr id="4" name="Slide Number Placeholder 3">
            <a:extLst>
              <a:ext uri="{FF2B5EF4-FFF2-40B4-BE49-F238E27FC236}">
                <a16:creationId xmlns:a16="http://schemas.microsoft.com/office/drawing/2014/main" id="{7CDDB9B7-8AE6-AA85-0D9C-05C1D1B1B15C}"/>
              </a:ext>
            </a:extLst>
          </p:cNvPr>
          <p:cNvSpPr>
            <a:spLocks noGrp="1"/>
          </p:cNvSpPr>
          <p:nvPr>
            <p:ph type="sldNum" sz="quarter" idx="12"/>
          </p:nvPr>
        </p:nvSpPr>
        <p:spPr/>
        <p:txBody>
          <a:bodyPr/>
          <a:lstStyle/>
          <a:p>
            <a:fld id="{75E2DF90-EC96-AF41-A257-452D35D64E8B}" type="slidenum">
              <a:rPr lang="en-CH" smtClean="0"/>
              <a:t>18</a:t>
            </a:fld>
            <a:endParaRPr lang="en-CH"/>
          </a:p>
        </p:txBody>
      </p:sp>
      <p:pic>
        <p:nvPicPr>
          <p:cNvPr id="12290" name="Picture 2">
            <a:extLst>
              <a:ext uri="{FF2B5EF4-FFF2-40B4-BE49-F238E27FC236}">
                <a16:creationId xmlns:a16="http://schemas.microsoft.com/office/drawing/2014/main" id="{51699BB8-8FFA-F350-737B-55403D736B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30"/>
          <a:stretch>
            <a:fillRect/>
          </a:stretch>
        </p:blipFill>
        <p:spPr bwMode="auto">
          <a:xfrm>
            <a:off x="717373" y="1438625"/>
            <a:ext cx="10757253" cy="4828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967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36F28-FD31-82A4-7838-A9719255252A}"/>
              </a:ext>
            </a:extLst>
          </p:cNvPr>
          <p:cNvSpPr>
            <a:spLocks noGrp="1"/>
          </p:cNvSpPr>
          <p:nvPr>
            <p:ph type="title"/>
          </p:nvPr>
        </p:nvSpPr>
        <p:spPr/>
        <p:txBody>
          <a:bodyPr/>
          <a:lstStyle/>
          <a:p>
            <a:r>
              <a:rPr lang="en-CH" dirty="0"/>
              <a:t>Today’s content:</a:t>
            </a:r>
          </a:p>
        </p:txBody>
      </p:sp>
      <p:sp>
        <p:nvSpPr>
          <p:cNvPr id="3" name="Content Placeholder 2">
            <a:extLst>
              <a:ext uri="{FF2B5EF4-FFF2-40B4-BE49-F238E27FC236}">
                <a16:creationId xmlns:a16="http://schemas.microsoft.com/office/drawing/2014/main" id="{07B8321C-89BC-9EFD-5C2E-83418A93BDD8}"/>
              </a:ext>
            </a:extLst>
          </p:cNvPr>
          <p:cNvSpPr>
            <a:spLocks noGrp="1"/>
          </p:cNvSpPr>
          <p:nvPr>
            <p:ph idx="1"/>
          </p:nvPr>
        </p:nvSpPr>
        <p:spPr/>
        <p:txBody>
          <a:bodyPr>
            <a:normAutofit/>
          </a:bodyPr>
          <a:lstStyle/>
          <a:p>
            <a:pPr marL="514350" indent="-514350">
              <a:buAutoNum type="arabicPeriod"/>
            </a:pPr>
            <a:r>
              <a:rPr lang="en-CH" sz="3400" dirty="0"/>
              <a:t>Energetics for biological systems. </a:t>
            </a:r>
          </a:p>
          <a:p>
            <a:pPr marL="514350" indent="-514350">
              <a:buAutoNum type="arabicPeriod"/>
            </a:pPr>
            <a:endParaRPr lang="en-CH" sz="3400" dirty="0"/>
          </a:p>
          <a:p>
            <a:pPr marL="514350" indent="-514350">
              <a:buAutoNum type="arabicPeriod"/>
            </a:pPr>
            <a:r>
              <a:rPr lang="en-CH" sz="3400" dirty="0"/>
              <a:t>Examples of biotechnology (for environmental engineers) </a:t>
            </a:r>
          </a:p>
          <a:p>
            <a:pPr marL="0" indent="0">
              <a:buNone/>
            </a:pPr>
            <a:r>
              <a:rPr lang="en-CH" sz="3400" dirty="0"/>
              <a:t>	– how to evaluate a process as good or bad?</a:t>
            </a:r>
          </a:p>
        </p:txBody>
      </p:sp>
      <p:sp>
        <p:nvSpPr>
          <p:cNvPr id="4" name="Slide Number Placeholder 3">
            <a:extLst>
              <a:ext uri="{FF2B5EF4-FFF2-40B4-BE49-F238E27FC236}">
                <a16:creationId xmlns:a16="http://schemas.microsoft.com/office/drawing/2014/main" id="{8F112FB0-3906-925B-AECB-A6B214DA9430}"/>
              </a:ext>
            </a:extLst>
          </p:cNvPr>
          <p:cNvSpPr>
            <a:spLocks noGrp="1"/>
          </p:cNvSpPr>
          <p:nvPr>
            <p:ph type="sldNum" sz="quarter" idx="12"/>
          </p:nvPr>
        </p:nvSpPr>
        <p:spPr/>
        <p:txBody>
          <a:bodyPr/>
          <a:lstStyle/>
          <a:p>
            <a:fld id="{75E2DF90-EC96-AF41-A257-452D35D64E8B}" type="slidenum">
              <a:rPr lang="en-CH" smtClean="0"/>
              <a:t>1</a:t>
            </a:fld>
            <a:endParaRPr lang="en-CH"/>
          </a:p>
        </p:txBody>
      </p:sp>
    </p:spTree>
    <p:extLst>
      <p:ext uri="{BB962C8B-B14F-4D97-AF65-F5344CB8AC3E}">
        <p14:creationId xmlns:p14="http://schemas.microsoft.com/office/powerpoint/2010/main" val="255713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D4AD4-0AF4-94A9-B517-E615B156D2BD}"/>
              </a:ext>
            </a:extLst>
          </p:cNvPr>
          <p:cNvSpPr>
            <a:spLocks noGrp="1"/>
          </p:cNvSpPr>
          <p:nvPr>
            <p:ph type="title"/>
          </p:nvPr>
        </p:nvSpPr>
        <p:spPr/>
        <p:txBody>
          <a:bodyPr/>
          <a:lstStyle/>
          <a:p>
            <a:r>
              <a:rPr lang="en-CH" dirty="0"/>
              <a:t>Examples of traditional bioreactor vs. electrochemical-based  bioreactor</a:t>
            </a:r>
          </a:p>
        </p:txBody>
      </p:sp>
      <p:sp>
        <p:nvSpPr>
          <p:cNvPr id="3" name="Content Placeholder 2">
            <a:extLst>
              <a:ext uri="{FF2B5EF4-FFF2-40B4-BE49-F238E27FC236}">
                <a16:creationId xmlns:a16="http://schemas.microsoft.com/office/drawing/2014/main" id="{B2345D6E-5AC2-282F-401E-E4E3B9A9E53E}"/>
              </a:ext>
            </a:extLst>
          </p:cNvPr>
          <p:cNvSpPr>
            <a:spLocks noGrp="1"/>
          </p:cNvSpPr>
          <p:nvPr>
            <p:ph idx="1"/>
          </p:nvPr>
        </p:nvSpPr>
        <p:spPr/>
        <p:txBody>
          <a:bodyPr/>
          <a:lstStyle/>
          <a:p>
            <a:endParaRPr lang="en-CH"/>
          </a:p>
        </p:txBody>
      </p:sp>
      <p:sp>
        <p:nvSpPr>
          <p:cNvPr id="4" name="Slide Number Placeholder 3">
            <a:extLst>
              <a:ext uri="{FF2B5EF4-FFF2-40B4-BE49-F238E27FC236}">
                <a16:creationId xmlns:a16="http://schemas.microsoft.com/office/drawing/2014/main" id="{F8BFB42E-06F5-1284-D010-CB343F587F7F}"/>
              </a:ext>
            </a:extLst>
          </p:cNvPr>
          <p:cNvSpPr>
            <a:spLocks noGrp="1"/>
          </p:cNvSpPr>
          <p:nvPr>
            <p:ph type="sldNum" sz="quarter" idx="12"/>
          </p:nvPr>
        </p:nvSpPr>
        <p:spPr/>
        <p:txBody>
          <a:bodyPr/>
          <a:lstStyle/>
          <a:p>
            <a:fld id="{75E2DF90-EC96-AF41-A257-452D35D64E8B}" type="slidenum">
              <a:rPr lang="en-CH" smtClean="0"/>
              <a:t>19</a:t>
            </a:fld>
            <a:endParaRPr lang="en-CH"/>
          </a:p>
        </p:txBody>
      </p:sp>
      <p:pic>
        <p:nvPicPr>
          <p:cNvPr id="8194" name="Picture 2" descr="Bacterial growth in the stirred tank bioreactor (fermenter) | Download  Scientific Diagram">
            <a:extLst>
              <a:ext uri="{FF2B5EF4-FFF2-40B4-BE49-F238E27FC236}">
                <a16:creationId xmlns:a16="http://schemas.microsoft.com/office/drawing/2014/main" id="{640D525B-EA95-9AA6-A617-AC30FEF8F3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06" r="19809"/>
          <a:stretch>
            <a:fillRect/>
          </a:stretch>
        </p:blipFill>
        <p:spPr bwMode="auto">
          <a:xfrm>
            <a:off x="838200" y="1690688"/>
            <a:ext cx="4700016" cy="49911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1EA4AEB9-866A-0DC1-FDCD-6082DB84D4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360" t="16357"/>
          <a:stretch>
            <a:fillRect/>
          </a:stretch>
        </p:blipFill>
        <p:spPr bwMode="auto">
          <a:xfrm>
            <a:off x="5976366" y="1961723"/>
            <a:ext cx="4939284" cy="4079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703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EB54F-46B3-086C-54DD-D6E0C53EA5F8}"/>
              </a:ext>
            </a:extLst>
          </p:cNvPr>
          <p:cNvSpPr>
            <a:spLocks noGrp="1"/>
          </p:cNvSpPr>
          <p:nvPr>
            <p:ph type="title"/>
          </p:nvPr>
        </p:nvSpPr>
        <p:spPr/>
        <p:txBody>
          <a:bodyPr/>
          <a:lstStyle/>
          <a:p>
            <a:r>
              <a:rPr lang="en-CH" dirty="0"/>
              <a:t>Above:</a:t>
            </a:r>
          </a:p>
        </p:txBody>
      </p:sp>
      <p:sp>
        <p:nvSpPr>
          <p:cNvPr id="3" name="Content Placeholder 2">
            <a:extLst>
              <a:ext uri="{FF2B5EF4-FFF2-40B4-BE49-F238E27FC236}">
                <a16:creationId xmlns:a16="http://schemas.microsoft.com/office/drawing/2014/main" id="{5C3EFF87-2AB7-0AD0-46E9-E099AAF918C1}"/>
              </a:ext>
            </a:extLst>
          </p:cNvPr>
          <p:cNvSpPr>
            <a:spLocks noGrp="1"/>
          </p:cNvSpPr>
          <p:nvPr>
            <p:ph idx="1"/>
          </p:nvPr>
        </p:nvSpPr>
        <p:spPr>
          <a:xfrm>
            <a:off x="838200" y="1690688"/>
            <a:ext cx="10515600" cy="4351449"/>
          </a:xfrm>
        </p:spPr>
        <p:txBody>
          <a:bodyPr>
            <a:normAutofit fontScale="92500"/>
          </a:bodyPr>
          <a:lstStyle/>
          <a:p>
            <a:r>
              <a:rPr lang="en-CH" dirty="0"/>
              <a:t>What provides energy for (microorganisms) life?</a:t>
            </a:r>
          </a:p>
          <a:p>
            <a:endParaRPr lang="en-CH" dirty="0"/>
          </a:p>
          <a:p>
            <a:pPr marL="0" indent="0">
              <a:buNone/>
            </a:pPr>
            <a:endParaRPr lang="en-CH" dirty="0"/>
          </a:p>
          <a:p>
            <a:pPr marL="0" indent="0">
              <a:buNone/>
            </a:pPr>
            <a:endParaRPr lang="en-CH" dirty="0"/>
          </a:p>
          <a:p>
            <a:pPr marL="0" indent="0">
              <a:buNone/>
            </a:pPr>
            <a:r>
              <a:rPr lang="en-CH" dirty="0"/>
              <a:t>What is a good biotechnology process? </a:t>
            </a:r>
            <a:r>
              <a:rPr lang="en-GB" dirty="0"/>
              <a:t>W</a:t>
            </a:r>
            <a:r>
              <a:rPr lang="en-CH" dirty="0"/>
              <a:t>ith examples!</a:t>
            </a:r>
          </a:p>
          <a:p>
            <a:pPr marL="0" indent="0">
              <a:buNone/>
            </a:pPr>
            <a:endParaRPr lang="en-CH" dirty="0"/>
          </a:p>
          <a:p>
            <a:pPr marL="0" indent="0" eaLnBrk="0" fontAlgn="base" hangingPunct="0">
              <a:lnSpc>
                <a:spcPct val="100000"/>
              </a:lnSpc>
              <a:spcBef>
                <a:spcPct val="0"/>
              </a:spcBef>
              <a:spcAft>
                <a:spcPct val="0"/>
              </a:spcAft>
              <a:buFontTx/>
              <a:buChar char="•"/>
            </a:pPr>
            <a:r>
              <a:rPr lang="en-CH" altLang="en-CH" b="1" dirty="0">
                <a:latin typeface="Arial" panose="020B0604020202020204" pitchFamily="34" charset="0"/>
              </a:rPr>
              <a:t>Rate, Yield, Selectivity</a:t>
            </a:r>
            <a:r>
              <a:rPr lang="en-CH" altLang="en-CH" dirty="0">
                <a:latin typeface="Arial" panose="020B0604020202020204" pitchFamily="34" charset="0"/>
              </a:rPr>
              <a:t> → define the </a:t>
            </a:r>
            <a:r>
              <a:rPr lang="en-CH" altLang="en-CH" i="1" dirty="0">
                <a:latin typeface="Arial" panose="020B0604020202020204" pitchFamily="34" charset="0"/>
              </a:rPr>
              <a:t>chemistry or biology reaction</a:t>
            </a:r>
            <a:endParaRPr lang="en-CH" altLang="en-CH" b="1" dirty="0">
              <a:latin typeface="Arial" panose="020B0604020202020204" pitchFamily="34" charset="0"/>
            </a:endParaRPr>
          </a:p>
          <a:p>
            <a:pPr marL="0" indent="0" eaLnBrk="0" fontAlgn="base" hangingPunct="0">
              <a:lnSpc>
                <a:spcPct val="100000"/>
              </a:lnSpc>
              <a:spcBef>
                <a:spcPct val="0"/>
              </a:spcBef>
              <a:spcAft>
                <a:spcPct val="0"/>
              </a:spcAft>
              <a:buFontTx/>
              <a:buChar char="•"/>
            </a:pPr>
            <a:r>
              <a:rPr lang="en-CH" altLang="en-CH" b="1" dirty="0">
                <a:latin typeface="Arial" panose="020B0604020202020204" pitchFamily="34" charset="0"/>
              </a:rPr>
              <a:t>Productivity, Efficiency</a:t>
            </a:r>
            <a:r>
              <a:rPr lang="en-CH" altLang="en-CH" dirty="0">
                <a:latin typeface="Arial" panose="020B0604020202020204" pitchFamily="34" charset="0"/>
              </a:rPr>
              <a:t> → define the </a:t>
            </a:r>
            <a:r>
              <a:rPr lang="en-CH" altLang="en-CH" i="1" dirty="0">
                <a:latin typeface="Arial" panose="020B0604020202020204" pitchFamily="34" charset="0"/>
              </a:rPr>
              <a:t>engineering viability</a:t>
            </a:r>
            <a:r>
              <a:rPr lang="en-CH" altLang="en-CH" dirty="0">
                <a:latin typeface="Arial" panose="020B0604020202020204" pitchFamily="34" charset="0"/>
              </a:rPr>
              <a:t>.</a:t>
            </a:r>
          </a:p>
          <a:p>
            <a:pPr marL="0" indent="0" eaLnBrk="0" fontAlgn="base" hangingPunct="0">
              <a:lnSpc>
                <a:spcPct val="100000"/>
              </a:lnSpc>
              <a:spcBef>
                <a:spcPct val="0"/>
              </a:spcBef>
              <a:spcAft>
                <a:spcPct val="0"/>
              </a:spcAft>
              <a:buFontTx/>
              <a:buChar char="•"/>
            </a:pPr>
            <a:r>
              <a:rPr lang="en-CH" altLang="en-CH" b="1" dirty="0">
                <a:latin typeface="Arial" panose="020B0604020202020204" pitchFamily="34" charset="0"/>
              </a:rPr>
              <a:t>Return, Reliability/Risk</a:t>
            </a:r>
            <a:r>
              <a:rPr lang="en-CH" altLang="en-CH" dirty="0">
                <a:latin typeface="Arial" panose="020B0604020202020204" pitchFamily="34" charset="0"/>
              </a:rPr>
              <a:t> → define the </a:t>
            </a:r>
            <a:r>
              <a:rPr lang="en-CH" altLang="en-CH" i="1" dirty="0">
                <a:latin typeface="Arial" panose="020B0604020202020204" pitchFamily="34" charset="0"/>
              </a:rPr>
              <a:t>economic &amp; practical success</a:t>
            </a:r>
            <a:endParaRPr lang="en-CH" altLang="en-CH" dirty="0">
              <a:latin typeface="Arial" panose="020B0604020202020204" pitchFamily="34" charset="0"/>
            </a:endParaRPr>
          </a:p>
        </p:txBody>
      </p:sp>
      <p:sp>
        <p:nvSpPr>
          <p:cNvPr id="4" name="Slide Number Placeholder 3">
            <a:extLst>
              <a:ext uri="{FF2B5EF4-FFF2-40B4-BE49-F238E27FC236}">
                <a16:creationId xmlns:a16="http://schemas.microsoft.com/office/drawing/2014/main" id="{9234E6BF-D9EF-45CF-6E82-4EAA6B81998E}"/>
              </a:ext>
            </a:extLst>
          </p:cNvPr>
          <p:cNvSpPr>
            <a:spLocks noGrp="1"/>
          </p:cNvSpPr>
          <p:nvPr>
            <p:ph type="sldNum" sz="quarter" idx="12"/>
          </p:nvPr>
        </p:nvSpPr>
        <p:spPr/>
        <p:txBody>
          <a:bodyPr/>
          <a:lstStyle/>
          <a:p>
            <a:fld id="{75E2DF90-EC96-AF41-A257-452D35D64E8B}" type="slidenum">
              <a:rPr lang="en-CH" smtClean="0"/>
              <a:t>20</a:t>
            </a:fld>
            <a:endParaRPr lang="en-CH"/>
          </a:p>
        </p:txBody>
      </p:sp>
      <p:sp>
        <p:nvSpPr>
          <p:cNvPr id="5" name="Title 1">
            <a:extLst>
              <a:ext uri="{FF2B5EF4-FFF2-40B4-BE49-F238E27FC236}">
                <a16:creationId xmlns:a16="http://schemas.microsoft.com/office/drawing/2014/main" id="{D2C8567A-EC50-D04F-F2D0-B6252EC63049}"/>
              </a:ext>
            </a:extLst>
          </p:cNvPr>
          <p:cNvSpPr txBox="1">
            <a:spLocks/>
          </p:cNvSpPr>
          <p:nvPr/>
        </p:nvSpPr>
        <p:spPr>
          <a:xfrm>
            <a:off x="838200" y="235346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H" dirty="0"/>
              <a:t>Next:</a:t>
            </a:r>
          </a:p>
        </p:txBody>
      </p:sp>
    </p:spTree>
    <p:extLst>
      <p:ext uri="{BB962C8B-B14F-4D97-AF65-F5344CB8AC3E}">
        <p14:creationId xmlns:p14="http://schemas.microsoft.com/office/powerpoint/2010/main" val="13778116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1B1C0-3880-0666-3616-142EAC766B4E}"/>
              </a:ext>
            </a:extLst>
          </p:cNvPr>
          <p:cNvSpPr>
            <a:spLocks noGrp="1"/>
          </p:cNvSpPr>
          <p:nvPr>
            <p:ph type="title"/>
          </p:nvPr>
        </p:nvSpPr>
        <p:spPr/>
        <p:txBody>
          <a:bodyPr/>
          <a:lstStyle/>
          <a:p>
            <a:endParaRPr lang="en-CH"/>
          </a:p>
        </p:txBody>
      </p:sp>
      <p:sp>
        <p:nvSpPr>
          <p:cNvPr id="3" name="Content Placeholder 2">
            <a:extLst>
              <a:ext uri="{FF2B5EF4-FFF2-40B4-BE49-F238E27FC236}">
                <a16:creationId xmlns:a16="http://schemas.microsoft.com/office/drawing/2014/main" id="{C92B10CD-1DED-7876-7911-30821BA484A6}"/>
              </a:ext>
            </a:extLst>
          </p:cNvPr>
          <p:cNvSpPr>
            <a:spLocks noGrp="1"/>
          </p:cNvSpPr>
          <p:nvPr>
            <p:ph idx="1"/>
          </p:nvPr>
        </p:nvSpPr>
        <p:spPr/>
        <p:txBody>
          <a:bodyPr/>
          <a:lstStyle/>
          <a:p>
            <a:endParaRPr lang="en-CH"/>
          </a:p>
        </p:txBody>
      </p:sp>
      <p:sp>
        <p:nvSpPr>
          <p:cNvPr id="4" name="Slide Number Placeholder 3">
            <a:extLst>
              <a:ext uri="{FF2B5EF4-FFF2-40B4-BE49-F238E27FC236}">
                <a16:creationId xmlns:a16="http://schemas.microsoft.com/office/drawing/2014/main" id="{4970D838-B914-6907-CAEE-88282BBD88BB}"/>
              </a:ext>
            </a:extLst>
          </p:cNvPr>
          <p:cNvSpPr>
            <a:spLocks noGrp="1"/>
          </p:cNvSpPr>
          <p:nvPr>
            <p:ph type="sldNum" sz="quarter" idx="12"/>
          </p:nvPr>
        </p:nvSpPr>
        <p:spPr/>
        <p:txBody>
          <a:bodyPr/>
          <a:lstStyle/>
          <a:p>
            <a:fld id="{75E2DF90-EC96-AF41-A257-452D35D64E8B}" type="slidenum">
              <a:rPr lang="en-CH" smtClean="0"/>
              <a:t>21</a:t>
            </a:fld>
            <a:endParaRPr lang="en-CH"/>
          </a:p>
        </p:txBody>
      </p:sp>
    </p:spTree>
    <p:extLst>
      <p:ext uri="{BB962C8B-B14F-4D97-AF65-F5344CB8AC3E}">
        <p14:creationId xmlns:p14="http://schemas.microsoft.com/office/powerpoint/2010/main" val="1548088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6A7F5-B822-30E6-5A96-B3B22152AB06}"/>
              </a:ext>
            </a:extLst>
          </p:cNvPr>
          <p:cNvSpPr>
            <a:spLocks noGrp="1"/>
          </p:cNvSpPr>
          <p:nvPr>
            <p:ph type="title"/>
          </p:nvPr>
        </p:nvSpPr>
        <p:spPr>
          <a:xfrm>
            <a:off x="838200" y="-633"/>
            <a:ext cx="10662138" cy="2043967"/>
          </a:xfrm>
        </p:spPr>
        <p:txBody>
          <a:bodyPr>
            <a:normAutofit/>
          </a:bodyPr>
          <a:lstStyle/>
          <a:p>
            <a:r>
              <a:rPr lang="en-CH" dirty="0"/>
              <a:t>(One of) the most successfully applied biotechnology: Wastewater treatment process</a:t>
            </a:r>
          </a:p>
        </p:txBody>
      </p:sp>
      <p:sp>
        <p:nvSpPr>
          <p:cNvPr id="3" name="Content Placeholder 2">
            <a:extLst>
              <a:ext uri="{FF2B5EF4-FFF2-40B4-BE49-F238E27FC236}">
                <a16:creationId xmlns:a16="http://schemas.microsoft.com/office/drawing/2014/main" id="{D5B3AFD8-B7C8-2C13-BAAE-661A4FF7C071}"/>
              </a:ext>
            </a:extLst>
          </p:cNvPr>
          <p:cNvSpPr>
            <a:spLocks noGrp="1"/>
          </p:cNvSpPr>
          <p:nvPr>
            <p:ph idx="1"/>
          </p:nvPr>
        </p:nvSpPr>
        <p:spPr>
          <a:xfrm>
            <a:off x="838200" y="1902657"/>
            <a:ext cx="10515600" cy="3908548"/>
          </a:xfrm>
        </p:spPr>
        <p:txBody>
          <a:bodyPr>
            <a:normAutofit/>
          </a:bodyPr>
          <a:lstStyle/>
          <a:p>
            <a:pPr>
              <a:buFontTx/>
              <a:buChar char="-"/>
            </a:pPr>
            <a:r>
              <a:rPr lang="en-GB" sz="3400" dirty="0"/>
              <a:t>W</a:t>
            </a:r>
            <a:r>
              <a:rPr lang="en-CH" sz="3400" dirty="0"/>
              <a:t>hat are the chemical energy in wastewater?</a:t>
            </a:r>
          </a:p>
          <a:p>
            <a:pPr>
              <a:buFontTx/>
              <a:buChar char="-"/>
            </a:pPr>
            <a:r>
              <a:rPr lang="en-CH" sz="3400" dirty="0"/>
              <a:t>What else is needed? </a:t>
            </a:r>
          </a:p>
        </p:txBody>
      </p:sp>
      <p:sp>
        <p:nvSpPr>
          <p:cNvPr id="4" name="Slide Number Placeholder 3">
            <a:extLst>
              <a:ext uri="{FF2B5EF4-FFF2-40B4-BE49-F238E27FC236}">
                <a16:creationId xmlns:a16="http://schemas.microsoft.com/office/drawing/2014/main" id="{B281E0D1-4E88-94AE-9D9D-2A45F1EDAE6A}"/>
              </a:ext>
            </a:extLst>
          </p:cNvPr>
          <p:cNvSpPr>
            <a:spLocks noGrp="1"/>
          </p:cNvSpPr>
          <p:nvPr>
            <p:ph type="sldNum" sz="quarter" idx="12"/>
          </p:nvPr>
        </p:nvSpPr>
        <p:spPr/>
        <p:txBody>
          <a:bodyPr/>
          <a:lstStyle/>
          <a:p>
            <a:fld id="{75E2DF90-EC96-AF41-A257-452D35D64E8B}" type="slidenum">
              <a:rPr lang="en-CH" smtClean="0"/>
              <a:t>22</a:t>
            </a:fld>
            <a:endParaRPr lang="en-CH"/>
          </a:p>
        </p:txBody>
      </p:sp>
      <p:pic>
        <p:nvPicPr>
          <p:cNvPr id="1026" name="Picture 2" descr="1: A Block Diagram of the Biological Wastewater Treatment Process |  Download Scientific Diagram">
            <a:extLst>
              <a:ext uri="{FF2B5EF4-FFF2-40B4-BE49-F238E27FC236}">
                <a16:creationId xmlns:a16="http://schemas.microsoft.com/office/drawing/2014/main" id="{F59FE631-6123-D8DA-2C7B-DC2D08E987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741" y="3063242"/>
            <a:ext cx="10795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552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DAB3B2-F594-486F-317F-6BF39B1CC2A4}"/>
              </a:ext>
            </a:extLst>
          </p:cNvPr>
          <p:cNvSpPr>
            <a:spLocks noGrp="1"/>
          </p:cNvSpPr>
          <p:nvPr>
            <p:ph idx="1"/>
          </p:nvPr>
        </p:nvSpPr>
        <p:spPr/>
        <p:txBody>
          <a:bodyPr/>
          <a:lstStyle/>
          <a:p>
            <a:r>
              <a:rPr lang="en-CH" dirty="0"/>
              <a:t>How do we remove carbon?  </a:t>
            </a:r>
          </a:p>
          <a:p>
            <a:endParaRPr lang="en-CH" dirty="0"/>
          </a:p>
          <a:p>
            <a:r>
              <a:rPr lang="en-CH" dirty="0"/>
              <a:t>How do we remove nitrogen?</a:t>
            </a:r>
          </a:p>
        </p:txBody>
      </p:sp>
      <p:sp>
        <p:nvSpPr>
          <p:cNvPr id="4" name="Slide Number Placeholder 3">
            <a:extLst>
              <a:ext uri="{FF2B5EF4-FFF2-40B4-BE49-F238E27FC236}">
                <a16:creationId xmlns:a16="http://schemas.microsoft.com/office/drawing/2014/main" id="{F6B939BA-9D0D-4729-39D6-0452BAC32441}"/>
              </a:ext>
            </a:extLst>
          </p:cNvPr>
          <p:cNvSpPr>
            <a:spLocks noGrp="1"/>
          </p:cNvSpPr>
          <p:nvPr>
            <p:ph type="sldNum" sz="quarter" idx="12"/>
          </p:nvPr>
        </p:nvSpPr>
        <p:spPr/>
        <p:txBody>
          <a:bodyPr/>
          <a:lstStyle/>
          <a:p>
            <a:fld id="{75E2DF90-EC96-AF41-A257-452D35D64E8B}" type="slidenum">
              <a:rPr lang="en-CH" smtClean="0"/>
              <a:t>23</a:t>
            </a:fld>
            <a:endParaRPr lang="en-CH"/>
          </a:p>
        </p:txBody>
      </p:sp>
      <p:sp>
        <p:nvSpPr>
          <p:cNvPr id="5" name="Title 1">
            <a:extLst>
              <a:ext uri="{FF2B5EF4-FFF2-40B4-BE49-F238E27FC236}">
                <a16:creationId xmlns:a16="http://schemas.microsoft.com/office/drawing/2014/main" id="{CF80941D-6A35-22FE-D650-3A8FBD1F7EEB}"/>
              </a:ext>
            </a:extLst>
          </p:cNvPr>
          <p:cNvSpPr>
            <a:spLocks noGrp="1"/>
          </p:cNvSpPr>
          <p:nvPr>
            <p:ph type="title"/>
          </p:nvPr>
        </p:nvSpPr>
        <p:spPr>
          <a:xfrm>
            <a:off x="838200" y="365125"/>
            <a:ext cx="9220200" cy="815493"/>
          </a:xfrm>
        </p:spPr>
        <p:txBody>
          <a:bodyPr/>
          <a:lstStyle/>
          <a:p>
            <a:r>
              <a:rPr lang="en-CH" dirty="0"/>
              <a:t>Focus on carbon and nitrogen removals:</a:t>
            </a:r>
          </a:p>
        </p:txBody>
      </p:sp>
      <p:pic>
        <p:nvPicPr>
          <p:cNvPr id="2052" name="Picture 4" descr="1 Known reactions of the microbial nitrogen cycle, with representative... |  Download Scientific Diagram">
            <a:extLst>
              <a:ext uri="{FF2B5EF4-FFF2-40B4-BE49-F238E27FC236}">
                <a16:creationId xmlns:a16="http://schemas.microsoft.com/office/drawing/2014/main" id="{0C3F2871-43DA-DCC6-A439-BA114759B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0400" y="1608771"/>
            <a:ext cx="6100399" cy="465788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7AD692A-70D4-03AA-9546-A0930C4005F2}"/>
              </a:ext>
            </a:extLst>
          </p:cNvPr>
          <p:cNvSpPr/>
          <p:nvPr/>
        </p:nvSpPr>
        <p:spPr>
          <a:xfrm>
            <a:off x="9329195" y="3287211"/>
            <a:ext cx="740780" cy="509286"/>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CH"/>
          </a:p>
        </p:txBody>
      </p:sp>
      <p:sp>
        <p:nvSpPr>
          <p:cNvPr id="10" name="TextBox 9">
            <a:extLst>
              <a:ext uri="{FF2B5EF4-FFF2-40B4-BE49-F238E27FC236}">
                <a16:creationId xmlns:a16="http://schemas.microsoft.com/office/drawing/2014/main" id="{57653EDE-A337-03B3-2C68-E91F3A8EFC1A}"/>
              </a:ext>
            </a:extLst>
          </p:cNvPr>
          <p:cNvSpPr txBox="1"/>
          <p:nvPr/>
        </p:nvSpPr>
        <p:spPr>
          <a:xfrm>
            <a:off x="838200" y="3969464"/>
            <a:ext cx="4251072" cy="1569660"/>
          </a:xfrm>
          <a:prstGeom prst="rect">
            <a:avLst/>
          </a:prstGeom>
          <a:noFill/>
        </p:spPr>
        <p:txBody>
          <a:bodyPr wrap="square">
            <a:spAutoFit/>
          </a:bodyPr>
          <a:lstStyle/>
          <a:p>
            <a:r>
              <a:rPr lang="en-GB" sz="2400" b="1" dirty="0"/>
              <a:t>Nitrification:</a:t>
            </a:r>
            <a:r>
              <a:rPr lang="en-GB" sz="2400" dirty="0"/>
              <a:t> Ammonia (NH₄⁺) → nitrite (NO₂⁻) → nitrate (NO₃⁻)</a:t>
            </a:r>
          </a:p>
          <a:p>
            <a:endParaRPr lang="en-GB" sz="2400" dirty="0"/>
          </a:p>
          <a:p>
            <a:r>
              <a:rPr lang="en-GB" sz="2400" b="1" dirty="0"/>
              <a:t>Denitrification:</a:t>
            </a:r>
            <a:r>
              <a:rPr lang="en-GB" sz="2400" dirty="0"/>
              <a:t> NO₃⁻ → N₂ gas</a:t>
            </a:r>
            <a:endParaRPr lang="en-CH" sz="2400" dirty="0"/>
          </a:p>
        </p:txBody>
      </p:sp>
      <p:sp>
        <p:nvSpPr>
          <p:cNvPr id="11" name="TextBox 10">
            <a:extLst>
              <a:ext uri="{FF2B5EF4-FFF2-40B4-BE49-F238E27FC236}">
                <a16:creationId xmlns:a16="http://schemas.microsoft.com/office/drawing/2014/main" id="{6A52F668-FA35-B0D8-423E-ACE341803BC8}"/>
              </a:ext>
            </a:extLst>
          </p:cNvPr>
          <p:cNvSpPr txBox="1"/>
          <p:nvPr/>
        </p:nvSpPr>
        <p:spPr>
          <a:xfrm>
            <a:off x="9491241" y="5173884"/>
            <a:ext cx="2523281" cy="1200329"/>
          </a:xfrm>
          <a:prstGeom prst="rect">
            <a:avLst/>
          </a:prstGeom>
          <a:noFill/>
        </p:spPr>
        <p:txBody>
          <a:bodyPr wrap="square" rtlCol="0">
            <a:spAutoFit/>
          </a:bodyPr>
          <a:lstStyle/>
          <a:p>
            <a:r>
              <a:rPr lang="en-CH" dirty="0"/>
              <a:t>Same color of arrows means the steps are carried out by same kind of microbes. </a:t>
            </a:r>
          </a:p>
        </p:txBody>
      </p:sp>
    </p:spTree>
    <p:extLst>
      <p:ext uri="{BB962C8B-B14F-4D97-AF65-F5344CB8AC3E}">
        <p14:creationId xmlns:p14="http://schemas.microsoft.com/office/powerpoint/2010/main" val="224281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3AC1C-844C-5D49-6D18-4DF7224FCB54}"/>
              </a:ext>
            </a:extLst>
          </p:cNvPr>
          <p:cNvSpPr>
            <a:spLocks noGrp="1"/>
          </p:cNvSpPr>
          <p:nvPr>
            <p:ph type="title"/>
          </p:nvPr>
        </p:nvSpPr>
        <p:spPr>
          <a:xfrm>
            <a:off x="822765" y="327907"/>
            <a:ext cx="10383457" cy="815493"/>
          </a:xfrm>
        </p:spPr>
        <p:txBody>
          <a:bodyPr>
            <a:normAutofit fontScale="90000"/>
          </a:bodyPr>
          <a:lstStyle/>
          <a:p>
            <a:r>
              <a:rPr lang="en-CH" dirty="0"/>
              <a:t>Focus on carbon and nitrogen removals:</a:t>
            </a:r>
            <a:br>
              <a:rPr lang="en-CH" dirty="0"/>
            </a:br>
            <a:r>
              <a:rPr lang="en-CH" dirty="0"/>
              <a:t>Starting material organic carbon and ammonia:</a:t>
            </a:r>
          </a:p>
        </p:txBody>
      </p:sp>
      <p:sp>
        <p:nvSpPr>
          <p:cNvPr id="4" name="Slide Number Placeholder 3">
            <a:extLst>
              <a:ext uri="{FF2B5EF4-FFF2-40B4-BE49-F238E27FC236}">
                <a16:creationId xmlns:a16="http://schemas.microsoft.com/office/drawing/2014/main" id="{0B8CEB8E-55A9-020B-EC2E-41828F10B2A7}"/>
              </a:ext>
            </a:extLst>
          </p:cNvPr>
          <p:cNvSpPr>
            <a:spLocks noGrp="1"/>
          </p:cNvSpPr>
          <p:nvPr>
            <p:ph type="sldNum" sz="quarter" idx="12"/>
          </p:nvPr>
        </p:nvSpPr>
        <p:spPr>
          <a:xfrm>
            <a:off x="7821592" y="348040"/>
            <a:ext cx="2743200" cy="365125"/>
          </a:xfrm>
        </p:spPr>
        <p:txBody>
          <a:bodyPr/>
          <a:lstStyle/>
          <a:p>
            <a:fld id="{75E2DF90-EC96-AF41-A257-452D35D64E8B}" type="slidenum">
              <a:rPr lang="en-CH" smtClean="0"/>
              <a:t>24</a:t>
            </a:fld>
            <a:endParaRPr lang="en-CH"/>
          </a:p>
        </p:txBody>
      </p:sp>
      <p:sp>
        <p:nvSpPr>
          <p:cNvPr id="5" name="Rectangle 4">
            <a:extLst>
              <a:ext uri="{FF2B5EF4-FFF2-40B4-BE49-F238E27FC236}">
                <a16:creationId xmlns:a16="http://schemas.microsoft.com/office/drawing/2014/main" id="{F2AA2EB9-014F-9FDB-DEB0-4C018E8A7759}"/>
              </a:ext>
            </a:extLst>
          </p:cNvPr>
          <p:cNvSpPr/>
          <p:nvPr/>
        </p:nvSpPr>
        <p:spPr>
          <a:xfrm>
            <a:off x="1423686" y="4507065"/>
            <a:ext cx="3784921" cy="185194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CH"/>
          </a:p>
        </p:txBody>
      </p:sp>
      <p:sp>
        <p:nvSpPr>
          <p:cNvPr id="6" name="TextBox 5">
            <a:extLst>
              <a:ext uri="{FF2B5EF4-FFF2-40B4-BE49-F238E27FC236}">
                <a16:creationId xmlns:a16="http://schemas.microsoft.com/office/drawing/2014/main" id="{E96A007A-C761-70FC-7C21-F8F433345928}"/>
              </a:ext>
            </a:extLst>
          </p:cNvPr>
          <p:cNvSpPr txBox="1"/>
          <p:nvPr/>
        </p:nvSpPr>
        <p:spPr>
          <a:xfrm>
            <a:off x="1423686" y="4019357"/>
            <a:ext cx="2826671" cy="461665"/>
          </a:xfrm>
          <a:prstGeom prst="rect">
            <a:avLst/>
          </a:prstGeom>
          <a:noFill/>
        </p:spPr>
        <p:txBody>
          <a:bodyPr wrap="none" rtlCol="0">
            <a:spAutoFit/>
          </a:bodyPr>
          <a:lstStyle/>
          <a:p>
            <a:r>
              <a:rPr lang="en-CH" sz="2400" b="1" dirty="0"/>
              <a:t>Anoxic tank:  </a:t>
            </a:r>
            <a:r>
              <a:rPr lang="en-CH" sz="2400" b="1" dirty="0">
                <a:solidFill>
                  <a:srgbClr val="FF0000"/>
                </a:solidFill>
              </a:rPr>
              <a:t>No </a:t>
            </a:r>
            <a:r>
              <a:rPr lang="en-CH" sz="2400" b="1" dirty="0"/>
              <a:t>O</a:t>
            </a:r>
            <a:r>
              <a:rPr lang="en-CH" sz="2400" b="1" baseline="-25000" dirty="0"/>
              <a:t>2</a:t>
            </a:r>
          </a:p>
        </p:txBody>
      </p:sp>
      <p:sp>
        <p:nvSpPr>
          <p:cNvPr id="8" name="Rectangle 7">
            <a:extLst>
              <a:ext uri="{FF2B5EF4-FFF2-40B4-BE49-F238E27FC236}">
                <a16:creationId xmlns:a16="http://schemas.microsoft.com/office/drawing/2014/main" id="{FFA1D19A-8D75-BAB9-968B-4509DCDCCEC0}"/>
              </a:ext>
            </a:extLst>
          </p:cNvPr>
          <p:cNvSpPr/>
          <p:nvPr/>
        </p:nvSpPr>
        <p:spPr>
          <a:xfrm>
            <a:off x="5997615" y="4481022"/>
            <a:ext cx="3784921" cy="185194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CH"/>
          </a:p>
        </p:txBody>
      </p:sp>
      <p:sp>
        <p:nvSpPr>
          <p:cNvPr id="9" name="TextBox 8">
            <a:extLst>
              <a:ext uri="{FF2B5EF4-FFF2-40B4-BE49-F238E27FC236}">
                <a16:creationId xmlns:a16="http://schemas.microsoft.com/office/drawing/2014/main" id="{9F7821ED-9601-57C9-E127-849EF83C8236}"/>
              </a:ext>
            </a:extLst>
          </p:cNvPr>
          <p:cNvSpPr txBox="1"/>
          <p:nvPr/>
        </p:nvSpPr>
        <p:spPr>
          <a:xfrm>
            <a:off x="5997615" y="3993314"/>
            <a:ext cx="2503506" cy="461665"/>
          </a:xfrm>
          <a:prstGeom prst="rect">
            <a:avLst/>
          </a:prstGeom>
          <a:noFill/>
        </p:spPr>
        <p:txBody>
          <a:bodyPr wrap="none" rtlCol="0">
            <a:spAutoFit/>
          </a:bodyPr>
          <a:lstStyle/>
          <a:p>
            <a:r>
              <a:rPr lang="en-CH" sz="2400" b="1" dirty="0"/>
              <a:t>Aerobic tank:  O</a:t>
            </a:r>
            <a:r>
              <a:rPr lang="en-CH" sz="2400" b="1" baseline="-25000" dirty="0"/>
              <a:t>2</a:t>
            </a:r>
          </a:p>
        </p:txBody>
      </p:sp>
      <p:sp>
        <p:nvSpPr>
          <p:cNvPr id="10" name="Right Arrow 9">
            <a:extLst>
              <a:ext uri="{FF2B5EF4-FFF2-40B4-BE49-F238E27FC236}">
                <a16:creationId xmlns:a16="http://schemas.microsoft.com/office/drawing/2014/main" id="{D343F4DC-ADBE-88D5-9BBD-6852DC2DFFFA}"/>
              </a:ext>
            </a:extLst>
          </p:cNvPr>
          <p:cNvSpPr/>
          <p:nvPr/>
        </p:nvSpPr>
        <p:spPr>
          <a:xfrm>
            <a:off x="0" y="5176827"/>
            <a:ext cx="1423686" cy="42826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 name="TextBox 10">
            <a:extLst>
              <a:ext uri="{FF2B5EF4-FFF2-40B4-BE49-F238E27FC236}">
                <a16:creationId xmlns:a16="http://schemas.microsoft.com/office/drawing/2014/main" id="{175B8A1D-D5D5-EB5A-8CBD-9D46C4635D33}"/>
              </a:ext>
            </a:extLst>
          </p:cNvPr>
          <p:cNvSpPr txBox="1"/>
          <p:nvPr/>
        </p:nvSpPr>
        <p:spPr>
          <a:xfrm>
            <a:off x="0" y="4673318"/>
            <a:ext cx="1423686" cy="369332"/>
          </a:xfrm>
          <a:prstGeom prst="rect">
            <a:avLst/>
          </a:prstGeom>
          <a:noFill/>
        </p:spPr>
        <p:txBody>
          <a:bodyPr wrap="square" rtlCol="0">
            <a:spAutoFit/>
          </a:bodyPr>
          <a:lstStyle/>
          <a:p>
            <a:r>
              <a:rPr lang="en-CH" dirty="0"/>
              <a:t>wastewater</a:t>
            </a:r>
          </a:p>
        </p:txBody>
      </p:sp>
      <p:sp>
        <p:nvSpPr>
          <p:cNvPr id="12" name="Right Arrow 11">
            <a:extLst>
              <a:ext uri="{FF2B5EF4-FFF2-40B4-BE49-F238E27FC236}">
                <a16:creationId xmlns:a16="http://schemas.microsoft.com/office/drawing/2014/main" id="{8BE3ABDE-53A1-03F8-22BE-DD2C52C7B120}"/>
              </a:ext>
            </a:extLst>
          </p:cNvPr>
          <p:cNvSpPr/>
          <p:nvPr/>
        </p:nvSpPr>
        <p:spPr>
          <a:xfrm>
            <a:off x="0" y="2578294"/>
            <a:ext cx="1423686" cy="42826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TextBox 12">
            <a:extLst>
              <a:ext uri="{FF2B5EF4-FFF2-40B4-BE49-F238E27FC236}">
                <a16:creationId xmlns:a16="http://schemas.microsoft.com/office/drawing/2014/main" id="{A64231B5-B85F-374B-AD92-7D3935585847}"/>
              </a:ext>
            </a:extLst>
          </p:cNvPr>
          <p:cNvSpPr txBox="1"/>
          <p:nvPr/>
        </p:nvSpPr>
        <p:spPr>
          <a:xfrm>
            <a:off x="0" y="2074785"/>
            <a:ext cx="1423686" cy="369332"/>
          </a:xfrm>
          <a:prstGeom prst="rect">
            <a:avLst/>
          </a:prstGeom>
          <a:noFill/>
        </p:spPr>
        <p:txBody>
          <a:bodyPr wrap="square" rtlCol="0">
            <a:spAutoFit/>
          </a:bodyPr>
          <a:lstStyle/>
          <a:p>
            <a:r>
              <a:rPr lang="en-CH" dirty="0"/>
              <a:t>wastewater</a:t>
            </a:r>
          </a:p>
        </p:txBody>
      </p:sp>
      <p:sp>
        <p:nvSpPr>
          <p:cNvPr id="14" name="Rectangle 13">
            <a:extLst>
              <a:ext uri="{FF2B5EF4-FFF2-40B4-BE49-F238E27FC236}">
                <a16:creationId xmlns:a16="http://schemas.microsoft.com/office/drawing/2014/main" id="{16A7ED79-BD58-2401-A67B-12B9B1B59514}"/>
              </a:ext>
            </a:extLst>
          </p:cNvPr>
          <p:cNvSpPr/>
          <p:nvPr/>
        </p:nvSpPr>
        <p:spPr>
          <a:xfrm>
            <a:off x="1423686" y="1951169"/>
            <a:ext cx="3784921" cy="185194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CH"/>
          </a:p>
        </p:txBody>
      </p:sp>
      <p:sp>
        <p:nvSpPr>
          <p:cNvPr id="15" name="TextBox 14">
            <a:extLst>
              <a:ext uri="{FF2B5EF4-FFF2-40B4-BE49-F238E27FC236}">
                <a16:creationId xmlns:a16="http://schemas.microsoft.com/office/drawing/2014/main" id="{98BACFF7-B4B5-D9E3-1CF9-F0EBDC586959}"/>
              </a:ext>
            </a:extLst>
          </p:cNvPr>
          <p:cNvSpPr txBox="1"/>
          <p:nvPr/>
        </p:nvSpPr>
        <p:spPr>
          <a:xfrm>
            <a:off x="1423686" y="1463461"/>
            <a:ext cx="2503506" cy="461665"/>
          </a:xfrm>
          <a:prstGeom prst="rect">
            <a:avLst/>
          </a:prstGeom>
          <a:noFill/>
        </p:spPr>
        <p:txBody>
          <a:bodyPr wrap="none" rtlCol="0">
            <a:spAutoFit/>
          </a:bodyPr>
          <a:lstStyle/>
          <a:p>
            <a:r>
              <a:rPr lang="en-CH" sz="2400" b="1" dirty="0"/>
              <a:t>Aerobic tank:  O</a:t>
            </a:r>
            <a:r>
              <a:rPr lang="en-CH" sz="2400" b="1" baseline="-25000" dirty="0"/>
              <a:t>2</a:t>
            </a:r>
          </a:p>
        </p:txBody>
      </p:sp>
      <p:sp>
        <p:nvSpPr>
          <p:cNvPr id="16" name="Rectangle 15">
            <a:extLst>
              <a:ext uri="{FF2B5EF4-FFF2-40B4-BE49-F238E27FC236}">
                <a16:creationId xmlns:a16="http://schemas.microsoft.com/office/drawing/2014/main" id="{79BA284F-C2DD-4FA6-1F3A-C6192440E34F}"/>
              </a:ext>
            </a:extLst>
          </p:cNvPr>
          <p:cNvSpPr/>
          <p:nvPr/>
        </p:nvSpPr>
        <p:spPr>
          <a:xfrm>
            <a:off x="5997615" y="1925126"/>
            <a:ext cx="3784921" cy="185194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CH"/>
          </a:p>
        </p:txBody>
      </p:sp>
      <p:sp>
        <p:nvSpPr>
          <p:cNvPr id="17" name="TextBox 16">
            <a:extLst>
              <a:ext uri="{FF2B5EF4-FFF2-40B4-BE49-F238E27FC236}">
                <a16:creationId xmlns:a16="http://schemas.microsoft.com/office/drawing/2014/main" id="{A99EE03F-A13F-616B-05DE-3553D8F51A38}"/>
              </a:ext>
            </a:extLst>
          </p:cNvPr>
          <p:cNvSpPr txBox="1"/>
          <p:nvPr/>
        </p:nvSpPr>
        <p:spPr>
          <a:xfrm>
            <a:off x="5997615" y="1437418"/>
            <a:ext cx="2826671" cy="461665"/>
          </a:xfrm>
          <a:prstGeom prst="rect">
            <a:avLst/>
          </a:prstGeom>
          <a:noFill/>
        </p:spPr>
        <p:txBody>
          <a:bodyPr wrap="none" rtlCol="0">
            <a:spAutoFit/>
          </a:bodyPr>
          <a:lstStyle/>
          <a:p>
            <a:r>
              <a:rPr lang="en-CH" sz="2400" b="1" dirty="0"/>
              <a:t>Anoxic tank:  </a:t>
            </a:r>
            <a:r>
              <a:rPr lang="en-CH" sz="2400" b="1" dirty="0">
                <a:solidFill>
                  <a:srgbClr val="FF0000"/>
                </a:solidFill>
              </a:rPr>
              <a:t>No </a:t>
            </a:r>
            <a:r>
              <a:rPr lang="en-CH" sz="2400" b="1" dirty="0"/>
              <a:t>O</a:t>
            </a:r>
            <a:r>
              <a:rPr lang="en-CH" sz="2400" b="1" baseline="-25000" dirty="0"/>
              <a:t>2</a:t>
            </a:r>
          </a:p>
        </p:txBody>
      </p:sp>
      <p:sp>
        <p:nvSpPr>
          <p:cNvPr id="18" name="Right Arrow 17">
            <a:extLst>
              <a:ext uri="{FF2B5EF4-FFF2-40B4-BE49-F238E27FC236}">
                <a16:creationId xmlns:a16="http://schemas.microsoft.com/office/drawing/2014/main" id="{F23DD435-B3C1-697B-97BF-97309DC6B9B4}"/>
              </a:ext>
            </a:extLst>
          </p:cNvPr>
          <p:cNvSpPr/>
          <p:nvPr/>
        </p:nvSpPr>
        <p:spPr>
          <a:xfrm>
            <a:off x="5208607" y="5176826"/>
            <a:ext cx="789008" cy="42826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9" name="Right Arrow 18">
            <a:extLst>
              <a:ext uri="{FF2B5EF4-FFF2-40B4-BE49-F238E27FC236}">
                <a16:creationId xmlns:a16="http://schemas.microsoft.com/office/drawing/2014/main" id="{1F21C77D-0651-C709-6673-180A3421C827}"/>
              </a:ext>
            </a:extLst>
          </p:cNvPr>
          <p:cNvSpPr/>
          <p:nvPr/>
        </p:nvSpPr>
        <p:spPr>
          <a:xfrm>
            <a:off x="9782536" y="5200761"/>
            <a:ext cx="1423686" cy="42826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0" name="Right Arrow 19">
            <a:extLst>
              <a:ext uri="{FF2B5EF4-FFF2-40B4-BE49-F238E27FC236}">
                <a16:creationId xmlns:a16="http://schemas.microsoft.com/office/drawing/2014/main" id="{4E6A4AAE-1C23-9441-2B56-2F2B667D8B2D}"/>
              </a:ext>
            </a:extLst>
          </p:cNvPr>
          <p:cNvSpPr/>
          <p:nvPr/>
        </p:nvSpPr>
        <p:spPr>
          <a:xfrm>
            <a:off x="5208607" y="2598548"/>
            <a:ext cx="789008" cy="42826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1" name="Right Arrow 20">
            <a:extLst>
              <a:ext uri="{FF2B5EF4-FFF2-40B4-BE49-F238E27FC236}">
                <a16:creationId xmlns:a16="http://schemas.microsoft.com/office/drawing/2014/main" id="{777DE7EC-97A0-BF82-AB8F-58035E9CAC38}"/>
              </a:ext>
            </a:extLst>
          </p:cNvPr>
          <p:cNvSpPr/>
          <p:nvPr/>
        </p:nvSpPr>
        <p:spPr>
          <a:xfrm>
            <a:off x="9782536" y="2622483"/>
            <a:ext cx="1423686" cy="42826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2" name="TextBox 21">
            <a:extLst>
              <a:ext uri="{FF2B5EF4-FFF2-40B4-BE49-F238E27FC236}">
                <a16:creationId xmlns:a16="http://schemas.microsoft.com/office/drawing/2014/main" id="{4F16BC03-1C8D-8980-11F6-BECF0DC9F5A7}"/>
              </a:ext>
            </a:extLst>
          </p:cNvPr>
          <p:cNvSpPr txBox="1"/>
          <p:nvPr/>
        </p:nvSpPr>
        <p:spPr>
          <a:xfrm>
            <a:off x="0" y="1252910"/>
            <a:ext cx="822765" cy="477054"/>
          </a:xfrm>
          <a:prstGeom prst="rect">
            <a:avLst/>
          </a:prstGeom>
          <a:noFill/>
        </p:spPr>
        <p:txBody>
          <a:bodyPr wrap="square" rtlCol="0">
            <a:spAutoFit/>
          </a:bodyPr>
          <a:lstStyle/>
          <a:p>
            <a:r>
              <a:rPr lang="en-CH" sz="2500" b="1" dirty="0"/>
              <a:t>(1)</a:t>
            </a:r>
          </a:p>
        </p:txBody>
      </p:sp>
      <p:sp>
        <p:nvSpPr>
          <p:cNvPr id="23" name="TextBox 22">
            <a:extLst>
              <a:ext uri="{FF2B5EF4-FFF2-40B4-BE49-F238E27FC236}">
                <a16:creationId xmlns:a16="http://schemas.microsoft.com/office/drawing/2014/main" id="{F9890A8B-4179-E697-7454-8385B0039DB3}"/>
              </a:ext>
            </a:extLst>
          </p:cNvPr>
          <p:cNvSpPr txBox="1"/>
          <p:nvPr/>
        </p:nvSpPr>
        <p:spPr>
          <a:xfrm>
            <a:off x="-1" y="3993314"/>
            <a:ext cx="822765" cy="477054"/>
          </a:xfrm>
          <a:prstGeom prst="rect">
            <a:avLst/>
          </a:prstGeom>
          <a:noFill/>
        </p:spPr>
        <p:txBody>
          <a:bodyPr wrap="square" rtlCol="0">
            <a:spAutoFit/>
          </a:bodyPr>
          <a:lstStyle/>
          <a:p>
            <a:r>
              <a:rPr lang="en-CH" sz="2500" b="1" dirty="0"/>
              <a:t>(2)</a:t>
            </a:r>
          </a:p>
        </p:txBody>
      </p:sp>
      <p:sp>
        <p:nvSpPr>
          <p:cNvPr id="30" name="U-turn Arrow 29">
            <a:extLst>
              <a:ext uri="{FF2B5EF4-FFF2-40B4-BE49-F238E27FC236}">
                <a16:creationId xmlns:a16="http://schemas.microsoft.com/office/drawing/2014/main" id="{10EAF7EA-F804-0182-3F69-7839C4C1126C}"/>
              </a:ext>
            </a:extLst>
          </p:cNvPr>
          <p:cNvSpPr/>
          <p:nvPr/>
        </p:nvSpPr>
        <p:spPr>
          <a:xfrm flipH="1" flipV="1">
            <a:off x="3084161" y="6359014"/>
            <a:ext cx="4572831" cy="428262"/>
          </a:xfrm>
          <a:prstGeom prst="uturnArrow">
            <a:avLst>
              <a:gd name="adj1" fmla="val 28070"/>
              <a:gd name="adj2" fmla="val 25000"/>
              <a:gd name="adj3" fmla="val 35856"/>
              <a:gd name="adj4" fmla="val 43750"/>
              <a:gd name="adj5" fmla="val 10000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rgbClr val="FF0000"/>
              </a:solidFill>
            </a:endParaRPr>
          </a:p>
        </p:txBody>
      </p:sp>
    </p:spTree>
    <p:extLst>
      <p:ext uri="{BB962C8B-B14F-4D97-AF65-F5344CB8AC3E}">
        <p14:creationId xmlns:p14="http://schemas.microsoft.com/office/powerpoint/2010/main" val="246622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fish and a diagram of a fish&#10;&#10;AI-generated content may be incorrect.">
            <a:extLst>
              <a:ext uri="{FF2B5EF4-FFF2-40B4-BE49-F238E27FC236}">
                <a16:creationId xmlns:a16="http://schemas.microsoft.com/office/drawing/2014/main" id="{BB444019-80A2-8E4A-0052-7AC5FFAA87CF}"/>
              </a:ext>
            </a:extLst>
          </p:cNvPr>
          <p:cNvPicPr>
            <a:picLocks noChangeAspect="1"/>
          </p:cNvPicPr>
          <p:nvPr/>
        </p:nvPicPr>
        <p:blipFill>
          <a:blip r:embed="rId3"/>
          <a:stretch>
            <a:fillRect/>
          </a:stretch>
        </p:blipFill>
        <p:spPr>
          <a:xfrm>
            <a:off x="1208690" y="1360637"/>
            <a:ext cx="9564414" cy="5767577"/>
          </a:xfrm>
          <a:prstGeom prst="rect">
            <a:avLst/>
          </a:prstGeom>
        </p:spPr>
      </p:pic>
      <p:sp>
        <p:nvSpPr>
          <p:cNvPr id="2" name="Title 1">
            <a:extLst>
              <a:ext uri="{FF2B5EF4-FFF2-40B4-BE49-F238E27FC236}">
                <a16:creationId xmlns:a16="http://schemas.microsoft.com/office/drawing/2014/main" id="{0EF86F95-8D18-150A-7F8D-56E9D1BAF38B}"/>
              </a:ext>
            </a:extLst>
          </p:cNvPr>
          <p:cNvSpPr>
            <a:spLocks noGrp="1"/>
          </p:cNvSpPr>
          <p:nvPr>
            <p:ph type="title"/>
          </p:nvPr>
        </p:nvSpPr>
        <p:spPr>
          <a:xfrm>
            <a:off x="733097" y="0"/>
            <a:ext cx="10515600" cy="2132501"/>
          </a:xfrm>
        </p:spPr>
        <p:txBody>
          <a:bodyPr>
            <a:normAutofit/>
          </a:bodyPr>
          <a:lstStyle/>
          <a:p>
            <a:r>
              <a:rPr lang="en-CH" dirty="0"/>
              <a:t>(Another one of) the most successfully applied biotechnology: Anaerobic digestion of sludge for biogas production</a:t>
            </a:r>
          </a:p>
        </p:txBody>
      </p:sp>
      <p:sp>
        <p:nvSpPr>
          <p:cNvPr id="4" name="Slide Number Placeholder 3">
            <a:extLst>
              <a:ext uri="{FF2B5EF4-FFF2-40B4-BE49-F238E27FC236}">
                <a16:creationId xmlns:a16="http://schemas.microsoft.com/office/drawing/2014/main" id="{6063B1F5-F963-06AE-87A5-151AAEB01207}"/>
              </a:ext>
            </a:extLst>
          </p:cNvPr>
          <p:cNvSpPr>
            <a:spLocks noGrp="1"/>
          </p:cNvSpPr>
          <p:nvPr>
            <p:ph type="sldNum" sz="quarter" idx="12"/>
          </p:nvPr>
        </p:nvSpPr>
        <p:spPr/>
        <p:txBody>
          <a:bodyPr/>
          <a:lstStyle/>
          <a:p>
            <a:fld id="{75E2DF90-EC96-AF41-A257-452D35D64E8B}" type="slidenum">
              <a:rPr lang="en-CH" smtClean="0"/>
              <a:t>25</a:t>
            </a:fld>
            <a:endParaRPr lang="en-CH"/>
          </a:p>
        </p:txBody>
      </p:sp>
    </p:spTree>
    <p:extLst>
      <p:ext uri="{BB962C8B-B14F-4D97-AF65-F5344CB8AC3E}">
        <p14:creationId xmlns:p14="http://schemas.microsoft.com/office/powerpoint/2010/main" val="4221630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9EFE4-C8F2-3BDF-3FD5-F08F1405A772}"/>
              </a:ext>
            </a:extLst>
          </p:cNvPr>
          <p:cNvSpPr>
            <a:spLocks noGrp="1"/>
          </p:cNvSpPr>
          <p:nvPr>
            <p:ph type="title"/>
          </p:nvPr>
        </p:nvSpPr>
        <p:spPr/>
        <p:txBody>
          <a:bodyPr/>
          <a:lstStyle/>
          <a:p>
            <a:r>
              <a:rPr lang="en-CH" dirty="0"/>
              <a:t>Peculiar case of anaerobic digestion: where is the other half redox reaction??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252FBD7-A591-B1FE-5995-F86F25FA5C13}"/>
                  </a:ext>
                </a:extLst>
              </p:cNvPr>
              <p:cNvSpPr>
                <a:spLocks noGrp="1"/>
              </p:cNvSpPr>
              <p:nvPr>
                <p:ph idx="1"/>
              </p:nvPr>
            </p:nvSpPr>
            <p:spPr/>
            <p:txBody>
              <a:bodyPr>
                <a:normAutofit lnSpcReduction="10000"/>
              </a:bodyPr>
              <a:lstStyle/>
              <a:p>
                <a:pPr marL="0" indent="0">
                  <a:buNone/>
                </a:pPr>
                <a:r>
                  <a:rPr lang="en-GB" dirty="0"/>
                  <a:t>In fermentation, the substrate (often glucose) is both the </a:t>
                </a:r>
                <a:r>
                  <a:rPr lang="en-GB" b="1" dirty="0"/>
                  <a:t>electron donor and the electron acceptor</a:t>
                </a:r>
                <a:r>
                  <a:rPr lang="en-GB" dirty="0"/>
                  <a:t>. That’s why we call it an </a:t>
                </a:r>
                <a:r>
                  <a:rPr lang="en-GB" b="1" dirty="0"/>
                  <a:t>internal redox process</a:t>
                </a:r>
                <a:r>
                  <a:rPr lang="en-GB" dirty="0"/>
                  <a:t>: one part of the molecule gets oxidized, while another part gets reduced.</a:t>
                </a:r>
              </a:p>
              <a:p>
                <a:pPr marL="0" indent="0">
                  <a:buNone/>
                </a:pPr>
                <a:endParaRPr lang="en-GB" dirty="0"/>
              </a:p>
              <a:p>
                <a:r>
                  <a:rPr lang="en-GB" dirty="0"/>
                  <a:t>Glucose → 2 Pyruvate + 2 NADH + 2 H⁺</a:t>
                </a:r>
              </a:p>
              <a:p>
                <a:r>
                  <a:rPr lang="en-GB" dirty="0"/>
                  <a:t>2 Pyruvate + 2 NADH + 2 H⁺ → 2 Lactate + 2 NAD⁺ </a:t>
                </a:r>
              </a:p>
              <a:p>
                <a:endParaRPr lang="en-CH" dirty="0"/>
              </a:p>
              <a:p>
                <a:pPr marL="0" indent="0">
                  <a:buNone/>
                </a:pPr>
                <a:r>
                  <a:rPr lang="en-GB" b="1" dirty="0"/>
                  <a:t>Overall (glucose → lactate):</a:t>
                </a:r>
                <a:endParaRPr lang="en-GB" dirty="0"/>
              </a:p>
              <a:p>
                <a14:m>
                  <m:oMath xmlns:m="http://schemas.openxmlformats.org/officeDocument/2006/math">
                    <m:r>
                      <m:rPr>
                        <m:nor/>
                      </m:rPr>
                      <a:rPr lang="en-GB" b="0"/>
                      <m:t>Glucose</m:t>
                    </m:r>
                    <m:r>
                      <m:rPr>
                        <m:nor/>
                      </m:rPr>
                      <a:rPr lang="en-GB" b="0" i="1"/>
                      <m:t> → 2 </m:t>
                    </m:r>
                    <m:r>
                      <m:rPr>
                        <m:nor/>
                      </m:rPr>
                      <a:rPr lang="en-GB" b="0" i="1"/>
                      <m:t>Lactate</m:t>
                    </m:r>
                  </m:oMath>
                </a14:m>
                <a:endParaRPr lang="en-GB" b="0" dirty="0"/>
              </a:p>
              <a:p>
                <a:endParaRPr lang="en-CH" dirty="0"/>
              </a:p>
            </p:txBody>
          </p:sp>
        </mc:Choice>
        <mc:Fallback>
          <p:sp>
            <p:nvSpPr>
              <p:cNvPr id="3" name="Content Placeholder 2">
                <a:extLst>
                  <a:ext uri="{FF2B5EF4-FFF2-40B4-BE49-F238E27FC236}">
                    <a16:creationId xmlns:a16="http://schemas.microsoft.com/office/drawing/2014/main" id="{1252FBD7-A591-B1FE-5995-F86F25FA5C13}"/>
                  </a:ext>
                </a:extLst>
              </p:cNvPr>
              <p:cNvSpPr>
                <a:spLocks noGrp="1" noRot="1" noChangeAspect="1" noMove="1" noResize="1" noEditPoints="1" noAdjustHandles="1" noChangeArrowheads="1" noChangeShapeType="1" noTextEdit="1"/>
              </p:cNvSpPr>
              <p:nvPr>
                <p:ph idx="1"/>
              </p:nvPr>
            </p:nvSpPr>
            <p:spPr>
              <a:blipFill>
                <a:blip r:embed="rId2"/>
                <a:stretch>
                  <a:fillRect l="-1206" t="-3198" r="-483" b="-2326"/>
                </a:stretch>
              </a:blipFill>
            </p:spPr>
            <p:txBody>
              <a:bodyPr/>
              <a:lstStyle/>
              <a:p>
                <a:r>
                  <a:rPr lang="en-CH">
                    <a:noFill/>
                  </a:rPr>
                  <a:t> </a:t>
                </a:r>
              </a:p>
            </p:txBody>
          </p:sp>
        </mc:Fallback>
      </mc:AlternateContent>
      <p:sp>
        <p:nvSpPr>
          <p:cNvPr id="4" name="Slide Number Placeholder 3">
            <a:extLst>
              <a:ext uri="{FF2B5EF4-FFF2-40B4-BE49-F238E27FC236}">
                <a16:creationId xmlns:a16="http://schemas.microsoft.com/office/drawing/2014/main" id="{B850B0B5-75A1-3457-822F-3EA71863C73B}"/>
              </a:ext>
            </a:extLst>
          </p:cNvPr>
          <p:cNvSpPr>
            <a:spLocks noGrp="1"/>
          </p:cNvSpPr>
          <p:nvPr>
            <p:ph type="sldNum" sz="quarter" idx="12"/>
          </p:nvPr>
        </p:nvSpPr>
        <p:spPr/>
        <p:txBody>
          <a:bodyPr/>
          <a:lstStyle/>
          <a:p>
            <a:fld id="{75E2DF90-EC96-AF41-A257-452D35D64E8B}" type="slidenum">
              <a:rPr lang="en-CH" smtClean="0"/>
              <a:t>26</a:t>
            </a:fld>
            <a:endParaRPr lang="en-CH"/>
          </a:p>
        </p:txBody>
      </p:sp>
    </p:spTree>
    <p:extLst>
      <p:ext uri="{BB962C8B-B14F-4D97-AF65-F5344CB8AC3E}">
        <p14:creationId xmlns:p14="http://schemas.microsoft.com/office/powerpoint/2010/main" val="3308784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462E0-0931-171B-6769-CA5A157B61DD}"/>
              </a:ext>
            </a:extLst>
          </p:cNvPr>
          <p:cNvSpPr>
            <a:spLocks noGrp="1"/>
          </p:cNvSpPr>
          <p:nvPr>
            <p:ph type="title"/>
          </p:nvPr>
        </p:nvSpPr>
        <p:spPr>
          <a:xfrm>
            <a:off x="838200" y="365125"/>
            <a:ext cx="10775868" cy="1325563"/>
          </a:xfrm>
        </p:spPr>
        <p:txBody>
          <a:bodyPr/>
          <a:lstStyle/>
          <a:p>
            <a:r>
              <a:rPr lang="en-CH" dirty="0"/>
              <a:t>Global sampling efforts on anaerobic digestion:</a:t>
            </a:r>
          </a:p>
        </p:txBody>
      </p:sp>
      <p:sp>
        <p:nvSpPr>
          <p:cNvPr id="3" name="Content Placeholder 2">
            <a:extLst>
              <a:ext uri="{FF2B5EF4-FFF2-40B4-BE49-F238E27FC236}">
                <a16:creationId xmlns:a16="http://schemas.microsoft.com/office/drawing/2014/main" id="{61D79103-1123-F557-6AAB-E14515E7DB34}"/>
              </a:ext>
            </a:extLst>
          </p:cNvPr>
          <p:cNvSpPr>
            <a:spLocks noGrp="1"/>
          </p:cNvSpPr>
          <p:nvPr>
            <p:ph idx="1"/>
          </p:nvPr>
        </p:nvSpPr>
        <p:spPr/>
        <p:txBody>
          <a:bodyPr/>
          <a:lstStyle/>
          <a:p>
            <a:r>
              <a:rPr lang="en-GB" dirty="0">
                <a:hlinkClick r:id="rId2"/>
              </a:rPr>
              <a:t>https://www.midasfieldguide.org/guide</a:t>
            </a:r>
            <a:endParaRPr lang="en-GB" dirty="0"/>
          </a:p>
          <a:p>
            <a:r>
              <a:rPr lang="en-GB" dirty="0"/>
              <a:t> The </a:t>
            </a:r>
            <a:r>
              <a:rPr lang="en-GB" dirty="0">
                <a:hlinkClick r:id="rId3"/>
              </a:rPr>
              <a:t>global MiDAS campaign</a:t>
            </a:r>
            <a:r>
              <a:rPr lang="en-GB" dirty="0"/>
              <a:t> (2018-2021) including more than 740 activated sludge plants and 280 anaerobic digesters has resulted in the development of </a:t>
            </a:r>
            <a:r>
              <a:rPr lang="en-GB" dirty="0" err="1"/>
              <a:t>MiDAS</a:t>
            </a:r>
            <a:r>
              <a:rPr lang="en-GB" dirty="0"/>
              <a:t> 4 - a near-complete reference database of microbes from wastewater treatment plants across the world (</a:t>
            </a:r>
            <a:r>
              <a:rPr lang="en-GB" dirty="0">
                <a:hlinkClick r:id="rId4"/>
              </a:rPr>
              <a:t>Dueholm et al., 2022</a:t>
            </a:r>
            <a:r>
              <a:rPr lang="en-GB" dirty="0"/>
              <a:t>), that was recently updated to </a:t>
            </a:r>
            <a:r>
              <a:rPr lang="en-GB" dirty="0" err="1"/>
              <a:t>MiDAS</a:t>
            </a:r>
            <a:r>
              <a:rPr lang="en-GB" dirty="0"/>
              <a:t> 5 to include microbes from anaerobic digesters around the world (</a:t>
            </a:r>
            <a:r>
              <a:rPr lang="en-GB" dirty="0">
                <a:hlinkClick r:id="rId5"/>
              </a:rPr>
              <a:t>Dueholm et al., 2024</a:t>
            </a:r>
            <a:r>
              <a:rPr lang="en-GB" dirty="0"/>
              <a:t>).</a:t>
            </a:r>
            <a:endParaRPr lang="en-CH" dirty="0"/>
          </a:p>
        </p:txBody>
      </p:sp>
      <p:sp>
        <p:nvSpPr>
          <p:cNvPr id="4" name="Slide Number Placeholder 3">
            <a:extLst>
              <a:ext uri="{FF2B5EF4-FFF2-40B4-BE49-F238E27FC236}">
                <a16:creationId xmlns:a16="http://schemas.microsoft.com/office/drawing/2014/main" id="{E50670B5-72BB-8038-CF8F-69740D1271F5}"/>
              </a:ext>
            </a:extLst>
          </p:cNvPr>
          <p:cNvSpPr>
            <a:spLocks noGrp="1"/>
          </p:cNvSpPr>
          <p:nvPr>
            <p:ph type="sldNum" sz="quarter" idx="12"/>
          </p:nvPr>
        </p:nvSpPr>
        <p:spPr/>
        <p:txBody>
          <a:bodyPr/>
          <a:lstStyle/>
          <a:p>
            <a:fld id="{75E2DF90-EC96-AF41-A257-452D35D64E8B}" type="slidenum">
              <a:rPr lang="en-CH" smtClean="0"/>
              <a:t>27</a:t>
            </a:fld>
            <a:endParaRPr lang="en-CH"/>
          </a:p>
        </p:txBody>
      </p:sp>
    </p:spTree>
    <p:extLst>
      <p:ext uri="{BB962C8B-B14F-4D97-AF65-F5344CB8AC3E}">
        <p14:creationId xmlns:p14="http://schemas.microsoft.com/office/powerpoint/2010/main" val="443683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55FDB-8AD4-4001-46A8-9451094A3098}"/>
              </a:ext>
            </a:extLst>
          </p:cNvPr>
          <p:cNvSpPr>
            <a:spLocks noGrp="1"/>
          </p:cNvSpPr>
          <p:nvPr>
            <p:ph type="title"/>
          </p:nvPr>
        </p:nvSpPr>
        <p:spPr>
          <a:xfrm>
            <a:off x="838200" y="365125"/>
            <a:ext cx="5472319" cy="3063875"/>
          </a:xfrm>
        </p:spPr>
        <p:txBody>
          <a:bodyPr>
            <a:normAutofit/>
          </a:bodyPr>
          <a:lstStyle/>
          <a:p>
            <a:r>
              <a:rPr lang="en-CH" dirty="0"/>
              <a:t>How do we make sense of this diverse community of microorganisms?</a:t>
            </a:r>
          </a:p>
        </p:txBody>
      </p:sp>
      <p:pic>
        <p:nvPicPr>
          <p:cNvPr id="6" name="Content Placeholder 5" descr="A screenshot of a computer&#10;&#10;AI-generated content may be incorrect.">
            <a:extLst>
              <a:ext uri="{FF2B5EF4-FFF2-40B4-BE49-F238E27FC236}">
                <a16:creationId xmlns:a16="http://schemas.microsoft.com/office/drawing/2014/main" id="{FB1868CF-693C-5E59-587F-C698C2C1AF97}"/>
              </a:ext>
            </a:extLst>
          </p:cNvPr>
          <p:cNvPicPr>
            <a:picLocks noGrp="1" noChangeAspect="1"/>
          </p:cNvPicPr>
          <p:nvPr>
            <p:ph idx="1"/>
          </p:nvPr>
        </p:nvPicPr>
        <p:blipFill>
          <a:blip r:embed="rId2"/>
          <a:stretch>
            <a:fillRect/>
          </a:stretch>
        </p:blipFill>
        <p:spPr>
          <a:xfrm>
            <a:off x="5743868" y="0"/>
            <a:ext cx="5609932" cy="6854877"/>
          </a:xfrm>
        </p:spPr>
      </p:pic>
      <p:sp>
        <p:nvSpPr>
          <p:cNvPr id="4" name="Slide Number Placeholder 3">
            <a:extLst>
              <a:ext uri="{FF2B5EF4-FFF2-40B4-BE49-F238E27FC236}">
                <a16:creationId xmlns:a16="http://schemas.microsoft.com/office/drawing/2014/main" id="{6ABBE99F-010D-9AF3-B4CC-C6DD758AAB59}"/>
              </a:ext>
            </a:extLst>
          </p:cNvPr>
          <p:cNvSpPr>
            <a:spLocks noGrp="1"/>
          </p:cNvSpPr>
          <p:nvPr>
            <p:ph type="sldNum" sz="quarter" idx="12"/>
          </p:nvPr>
        </p:nvSpPr>
        <p:spPr/>
        <p:txBody>
          <a:bodyPr/>
          <a:lstStyle/>
          <a:p>
            <a:fld id="{75E2DF90-EC96-AF41-A257-452D35D64E8B}" type="slidenum">
              <a:rPr lang="en-CH" smtClean="0"/>
              <a:t>28</a:t>
            </a:fld>
            <a:endParaRPr lang="en-CH"/>
          </a:p>
        </p:txBody>
      </p:sp>
    </p:spTree>
    <p:extLst>
      <p:ext uri="{BB962C8B-B14F-4D97-AF65-F5344CB8AC3E}">
        <p14:creationId xmlns:p14="http://schemas.microsoft.com/office/powerpoint/2010/main" val="2375713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E5046-06EF-8002-CA48-49233DA0DC6C}"/>
              </a:ext>
            </a:extLst>
          </p:cNvPr>
          <p:cNvSpPr>
            <a:spLocks noGrp="1"/>
          </p:cNvSpPr>
          <p:nvPr>
            <p:ph type="title"/>
          </p:nvPr>
        </p:nvSpPr>
        <p:spPr>
          <a:xfrm>
            <a:off x="838200" y="540972"/>
            <a:ext cx="10515600" cy="1325563"/>
          </a:xfrm>
        </p:spPr>
        <p:txBody>
          <a:bodyPr/>
          <a:lstStyle/>
          <a:p>
            <a:r>
              <a:rPr lang="en-CH" dirty="0"/>
              <a:t>What’s the similarity between the burning sugar experiment and when we digest sugar?</a:t>
            </a:r>
          </a:p>
        </p:txBody>
      </p:sp>
      <p:sp>
        <p:nvSpPr>
          <p:cNvPr id="3" name="Content Placeholder 2">
            <a:extLst>
              <a:ext uri="{FF2B5EF4-FFF2-40B4-BE49-F238E27FC236}">
                <a16:creationId xmlns:a16="http://schemas.microsoft.com/office/drawing/2014/main" id="{BFE5D620-2980-6AC7-3351-90DE7AFD3BE9}"/>
              </a:ext>
            </a:extLst>
          </p:cNvPr>
          <p:cNvSpPr>
            <a:spLocks noGrp="1"/>
          </p:cNvSpPr>
          <p:nvPr>
            <p:ph idx="1"/>
          </p:nvPr>
        </p:nvSpPr>
        <p:spPr>
          <a:xfrm>
            <a:off x="961292" y="2095907"/>
            <a:ext cx="10515600" cy="639783"/>
          </a:xfrm>
        </p:spPr>
        <p:txBody>
          <a:bodyPr/>
          <a:lstStyle/>
          <a:p>
            <a:r>
              <a:rPr lang="en-GB" dirty="0">
                <a:hlinkClick r:id="rId3"/>
              </a:rPr>
              <a:t>https://www.youtube.com/watch?v=sZiYnRMdvG0</a:t>
            </a:r>
            <a:endParaRPr lang="en-GB" dirty="0"/>
          </a:p>
          <a:p>
            <a:endParaRPr lang="en-GB" dirty="0"/>
          </a:p>
          <a:p>
            <a:endParaRPr lang="en-CH" dirty="0"/>
          </a:p>
        </p:txBody>
      </p:sp>
      <p:sp>
        <p:nvSpPr>
          <p:cNvPr id="4" name="Title 1">
            <a:extLst>
              <a:ext uri="{FF2B5EF4-FFF2-40B4-BE49-F238E27FC236}">
                <a16:creationId xmlns:a16="http://schemas.microsoft.com/office/drawing/2014/main" id="{4FC3E891-CC2E-64EF-ECA7-BA32E0495678}"/>
              </a:ext>
            </a:extLst>
          </p:cNvPr>
          <p:cNvSpPr txBox="1">
            <a:spLocks/>
          </p:cNvSpPr>
          <p:nvPr/>
        </p:nvSpPr>
        <p:spPr>
          <a:xfrm>
            <a:off x="838200" y="36048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H" dirty="0"/>
              <a:t>What’s the difference?</a:t>
            </a:r>
          </a:p>
        </p:txBody>
      </p:sp>
      <p:sp>
        <p:nvSpPr>
          <p:cNvPr id="5" name="Slide Number Placeholder 4">
            <a:extLst>
              <a:ext uri="{FF2B5EF4-FFF2-40B4-BE49-F238E27FC236}">
                <a16:creationId xmlns:a16="http://schemas.microsoft.com/office/drawing/2014/main" id="{03932F89-BB65-CB11-3501-CE6CFF45DA72}"/>
              </a:ext>
            </a:extLst>
          </p:cNvPr>
          <p:cNvSpPr>
            <a:spLocks noGrp="1"/>
          </p:cNvSpPr>
          <p:nvPr>
            <p:ph type="sldNum" sz="quarter" idx="12"/>
          </p:nvPr>
        </p:nvSpPr>
        <p:spPr/>
        <p:txBody>
          <a:bodyPr/>
          <a:lstStyle/>
          <a:p>
            <a:fld id="{75E2DF90-EC96-AF41-A257-452D35D64E8B}" type="slidenum">
              <a:rPr lang="en-CH" smtClean="0"/>
              <a:t>2</a:t>
            </a:fld>
            <a:endParaRPr lang="en-CH" dirty="0"/>
          </a:p>
        </p:txBody>
      </p:sp>
    </p:spTree>
    <p:extLst>
      <p:ext uri="{BB962C8B-B14F-4D97-AF65-F5344CB8AC3E}">
        <p14:creationId xmlns:p14="http://schemas.microsoft.com/office/powerpoint/2010/main" val="37707605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2084C-8605-112C-7226-A0DCF09C082F}"/>
              </a:ext>
            </a:extLst>
          </p:cNvPr>
          <p:cNvSpPr>
            <a:spLocks noGrp="1"/>
          </p:cNvSpPr>
          <p:nvPr>
            <p:ph type="title"/>
          </p:nvPr>
        </p:nvSpPr>
        <p:spPr>
          <a:xfrm>
            <a:off x="158001" y="167436"/>
            <a:ext cx="4260074" cy="2096742"/>
          </a:xfrm>
        </p:spPr>
        <p:txBody>
          <a:bodyPr>
            <a:normAutofit/>
          </a:bodyPr>
          <a:lstStyle/>
          <a:p>
            <a:r>
              <a:rPr lang="en-CH" sz="3500" dirty="0"/>
              <a:t>If we focus on the products rather who is there:</a:t>
            </a:r>
          </a:p>
        </p:txBody>
      </p:sp>
      <p:pic>
        <p:nvPicPr>
          <p:cNvPr id="6" name="Content Placeholder 5" descr="A screenshot of a website&#10;&#10;AI-generated content may be incorrect.">
            <a:extLst>
              <a:ext uri="{FF2B5EF4-FFF2-40B4-BE49-F238E27FC236}">
                <a16:creationId xmlns:a16="http://schemas.microsoft.com/office/drawing/2014/main" id="{2F22FA8E-E336-6F76-9F64-57A11AE3BF45}"/>
              </a:ext>
            </a:extLst>
          </p:cNvPr>
          <p:cNvPicPr>
            <a:picLocks noGrp="1" noChangeAspect="1"/>
          </p:cNvPicPr>
          <p:nvPr>
            <p:ph idx="1"/>
          </p:nvPr>
        </p:nvPicPr>
        <p:blipFill>
          <a:blip r:embed="rId2"/>
          <a:stretch>
            <a:fillRect/>
          </a:stretch>
        </p:blipFill>
        <p:spPr>
          <a:xfrm>
            <a:off x="4418075" y="85544"/>
            <a:ext cx="7722225" cy="2867919"/>
          </a:xfrm>
        </p:spPr>
      </p:pic>
      <p:sp>
        <p:nvSpPr>
          <p:cNvPr id="4" name="Slide Number Placeholder 3">
            <a:extLst>
              <a:ext uri="{FF2B5EF4-FFF2-40B4-BE49-F238E27FC236}">
                <a16:creationId xmlns:a16="http://schemas.microsoft.com/office/drawing/2014/main" id="{E66829A6-BB4D-1299-64D1-0986826CAA43}"/>
              </a:ext>
            </a:extLst>
          </p:cNvPr>
          <p:cNvSpPr>
            <a:spLocks noGrp="1"/>
          </p:cNvSpPr>
          <p:nvPr>
            <p:ph type="sldNum" sz="quarter" idx="12"/>
          </p:nvPr>
        </p:nvSpPr>
        <p:spPr/>
        <p:txBody>
          <a:bodyPr/>
          <a:lstStyle/>
          <a:p>
            <a:fld id="{75E2DF90-EC96-AF41-A257-452D35D64E8B}" type="slidenum">
              <a:rPr lang="en-CH" smtClean="0"/>
              <a:t>29</a:t>
            </a:fld>
            <a:endParaRPr lang="en-CH"/>
          </a:p>
        </p:txBody>
      </p:sp>
      <p:grpSp>
        <p:nvGrpSpPr>
          <p:cNvPr id="10" name="Group 9">
            <a:extLst>
              <a:ext uri="{FF2B5EF4-FFF2-40B4-BE49-F238E27FC236}">
                <a16:creationId xmlns:a16="http://schemas.microsoft.com/office/drawing/2014/main" id="{4341C7B4-5A43-00C1-88F4-A03037683A07}"/>
              </a:ext>
            </a:extLst>
          </p:cNvPr>
          <p:cNvGrpSpPr/>
          <p:nvPr/>
        </p:nvGrpSpPr>
        <p:grpSpPr>
          <a:xfrm>
            <a:off x="6916189" y="3433184"/>
            <a:ext cx="4172990" cy="3283528"/>
            <a:chOff x="2842953" y="808790"/>
            <a:chExt cx="8144162" cy="6049210"/>
          </a:xfrm>
        </p:grpSpPr>
        <p:pic>
          <p:nvPicPr>
            <p:cNvPr id="8" name="Picture 7" descr="A graph of a number of objects&#10;&#10;AI-generated content may be incorrect.">
              <a:extLst>
                <a:ext uri="{FF2B5EF4-FFF2-40B4-BE49-F238E27FC236}">
                  <a16:creationId xmlns:a16="http://schemas.microsoft.com/office/drawing/2014/main" id="{B0AC1B4E-D1C9-D4E8-69B9-6508769290CC}"/>
                </a:ext>
              </a:extLst>
            </p:cNvPr>
            <p:cNvPicPr>
              <a:picLocks noChangeAspect="1"/>
            </p:cNvPicPr>
            <p:nvPr/>
          </p:nvPicPr>
          <p:blipFill>
            <a:blip r:embed="rId3"/>
            <a:srcRect l="2918"/>
            <a:stretch>
              <a:fillRect/>
            </a:stretch>
          </p:blipFill>
          <p:spPr>
            <a:xfrm>
              <a:off x="3441468" y="808790"/>
              <a:ext cx="7545647" cy="5907922"/>
            </a:xfrm>
            <a:prstGeom prst="rect">
              <a:avLst/>
            </a:prstGeom>
          </p:spPr>
        </p:pic>
        <p:sp>
          <p:nvSpPr>
            <p:cNvPr id="9" name="Rectangle 8">
              <a:extLst>
                <a:ext uri="{FF2B5EF4-FFF2-40B4-BE49-F238E27FC236}">
                  <a16:creationId xmlns:a16="http://schemas.microsoft.com/office/drawing/2014/main" id="{A792939F-5AAF-91CD-B3BB-2BE7E7564B81}"/>
                </a:ext>
              </a:extLst>
            </p:cNvPr>
            <p:cNvSpPr/>
            <p:nvPr/>
          </p:nvSpPr>
          <p:spPr>
            <a:xfrm>
              <a:off x="2842953" y="5469775"/>
              <a:ext cx="1878676" cy="13882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grpSp>
      <p:pic>
        <p:nvPicPr>
          <p:cNvPr id="12" name="Picture 11" descr="A diagram of sugar content&#10;&#10;AI-generated content may be incorrect.">
            <a:extLst>
              <a:ext uri="{FF2B5EF4-FFF2-40B4-BE49-F238E27FC236}">
                <a16:creationId xmlns:a16="http://schemas.microsoft.com/office/drawing/2014/main" id="{42F573DB-DCF3-12D4-8BA7-9496DB36C12C}"/>
              </a:ext>
            </a:extLst>
          </p:cNvPr>
          <p:cNvPicPr>
            <a:picLocks noChangeAspect="1"/>
          </p:cNvPicPr>
          <p:nvPr/>
        </p:nvPicPr>
        <p:blipFill>
          <a:blip r:embed="rId4"/>
          <a:stretch>
            <a:fillRect/>
          </a:stretch>
        </p:blipFill>
        <p:spPr>
          <a:xfrm>
            <a:off x="540532" y="2981086"/>
            <a:ext cx="6651568" cy="3876914"/>
          </a:xfrm>
          <a:prstGeom prst="rect">
            <a:avLst/>
          </a:prstGeom>
        </p:spPr>
      </p:pic>
      <p:sp>
        <p:nvSpPr>
          <p:cNvPr id="13" name="TextBox 12">
            <a:extLst>
              <a:ext uri="{FF2B5EF4-FFF2-40B4-BE49-F238E27FC236}">
                <a16:creationId xmlns:a16="http://schemas.microsoft.com/office/drawing/2014/main" id="{698F07E4-D34C-1C01-1EEA-7545B4345637}"/>
              </a:ext>
            </a:extLst>
          </p:cNvPr>
          <p:cNvSpPr txBox="1"/>
          <p:nvPr/>
        </p:nvSpPr>
        <p:spPr>
          <a:xfrm>
            <a:off x="158001" y="1941644"/>
            <a:ext cx="4366375" cy="923330"/>
          </a:xfrm>
          <a:prstGeom prst="rect">
            <a:avLst/>
          </a:prstGeom>
          <a:noFill/>
        </p:spPr>
        <p:txBody>
          <a:bodyPr wrap="square" rtlCol="0">
            <a:spAutoFit/>
          </a:bodyPr>
          <a:lstStyle/>
          <a:p>
            <a:r>
              <a:rPr lang="en-CH" sz="2700" b="1" dirty="0">
                <a:solidFill>
                  <a:srgbClr val="FF0000"/>
                </a:solidFill>
              </a:rPr>
              <a:t>Metabolic pathways are modular and finite!</a:t>
            </a:r>
          </a:p>
        </p:txBody>
      </p:sp>
    </p:spTree>
    <p:extLst>
      <p:ext uri="{BB962C8B-B14F-4D97-AF65-F5344CB8AC3E}">
        <p14:creationId xmlns:p14="http://schemas.microsoft.com/office/powerpoint/2010/main" val="161385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CE7D0-44C9-6CA6-C7DF-52CAE3080235}"/>
              </a:ext>
            </a:extLst>
          </p:cNvPr>
          <p:cNvSpPr>
            <a:spLocks noGrp="1"/>
          </p:cNvSpPr>
          <p:nvPr>
            <p:ph type="title"/>
          </p:nvPr>
        </p:nvSpPr>
        <p:spPr>
          <a:xfrm>
            <a:off x="617130" y="0"/>
            <a:ext cx="11139442" cy="1325563"/>
          </a:xfrm>
        </p:spPr>
        <p:txBody>
          <a:bodyPr>
            <a:normAutofit fontScale="90000"/>
          </a:bodyPr>
          <a:lstStyle/>
          <a:p>
            <a:r>
              <a:rPr lang="en-CH" dirty="0"/>
              <a:t>What is new opportunities for anaerobic digestion?</a:t>
            </a:r>
            <a:br>
              <a:rPr lang="en-CH" dirty="0"/>
            </a:br>
            <a:r>
              <a:rPr lang="en-GB" dirty="0"/>
              <a:t>P</a:t>
            </a:r>
            <a:r>
              <a:rPr lang="en-CH" dirty="0"/>
              <a:t>roduce reduced compounds with energy stored in it:  </a:t>
            </a:r>
          </a:p>
        </p:txBody>
      </p:sp>
      <p:sp>
        <p:nvSpPr>
          <p:cNvPr id="4" name="Slide Number Placeholder 3">
            <a:extLst>
              <a:ext uri="{FF2B5EF4-FFF2-40B4-BE49-F238E27FC236}">
                <a16:creationId xmlns:a16="http://schemas.microsoft.com/office/drawing/2014/main" id="{CB7AAD04-9030-1970-4E7A-BD068DE43886}"/>
              </a:ext>
            </a:extLst>
          </p:cNvPr>
          <p:cNvSpPr>
            <a:spLocks noGrp="1"/>
          </p:cNvSpPr>
          <p:nvPr>
            <p:ph type="sldNum" sz="quarter" idx="12"/>
          </p:nvPr>
        </p:nvSpPr>
        <p:spPr/>
        <p:txBody>
          <a:bodyPr/>
          <a:lstStyle/>
          <a:p>
            <a:fld id="{75E2DF90-EC96-AF41-A257-452D35D64E8B}" type="slidenum">
              <a:rPr lang="en-CH" smtClean="0"/>
              <a:t>30</a:t>
            </a:fld>
            <a:endParaRPr lang="en-CH"/>
          </a:p>
        </p:txBody>
      </p:sp>
      <p:pic>
        <p:nvPicPr>
          <p:cNvPr id="13314" name="Picture 2" descr="How Does Anaerobic Digestion Work? | US EPA">
            <a:extLst>
              <a:ext uri="{FF2B5EF4-FFF2-40B4-BE49-F238E27FC236}">
                <a16:creationId xmlns:a16="http://schemas.microsoft.com/office/drawing/2014/main" id="{5CFBE73C-F5F3-5F7F-7C15-15FFAA3362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3137" y="1185221"/>
            <a:ext cx="7909063" cy="5672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8713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E723-294C-4149-6958-D944B9AFCFB8}"/>
              </a:ext>
            </a:extLst>
          </p:cNvPr>
          <p:cNvSpPr>
            <a:spLocks noGrp="1"/>
          </p:cNvSpPr>
          <p:nvPr>
            <p:ph type="title"/>
          </p:nvPr>
        </p:nvSpPr>
        <p:spPr/>
        <p:txBody>
          <a:bodyPr/>
          <a:lstStyle/>
          <a:p>
            <a:r>
              <a:rPr lang="en-CH" dirty="0"/>
              <a:t>One example of downstream use of AD products– production of bioplastics</a:t>
            </a:r>
          </a:p>
        </p:txBody>
      </p:sp>
      <p:sp>
        <p:nvSpPr>
          <p:cNvPr id="3" name="Content Placeholder 2">
            <a:extLst>
              <a:ext uri="{FF2B5EF4-FFF2-40B4-BE49-F238E27FC236}">
                <a16:creationId xmlns:a16="http://schemas.microsoft.com/office/drawing/2014/main" id="{C3B875E3-E7D3-9032-CBF4-4748E1E1A5E5}"/>
              </a:ext>
            </a:extLst>
          </p:cNvPr>
          <p:cNvSpPr>
            <a:spLocks noGrp="1"/>
          </p:cNvSpPr>
          <p:nvPr>
            <p:ph idx="1"/>
          </p:nvPr>
        </p:nvSpPr>
        <p:spPr/>
        <p:txBody>
          <a:bodyPr/>
          <a:lstStyle/>
          <a:p>
            <a:r>
              <a:rPr lang="en-CH" dirty="0"/>
              <a:t>Acids + O2 </a:t>
            </a:r>
            <a:r>
              <a:rPr lang="en-CH" dirty="0">
                <a:sym typeface="Wingdings" pitchFamily="2" charset="2"/>
              </a:rPr>
              <a:t> Biomass (bioplastics) + CO2</a:t>
            </a:r>
          </a:p>
          <a:p>
            <a:pPr marL="0" indent="0">
              <a:buNone/>
            </a:pPr>
            <a:r>
              <a:rPr lang="en-GB" dirty="0"/>
              <a:t>A plastic derived from biological substances rather than from petroleum, many types of which are biodegradable.</a:t>
            </a:r>
          </a:p>
          <a:p>
            <a:pPr marL="0" indent="0">
              <a:buNone/>
            </a:pPr>
            <a:endParaRPr lang="en-CH" dirty="0"/>
          </a:p>
        </p:txBody>
      </p:sp>
      <p:sp>
        <p:nvSpPr>
          <p:cNvPr id="4" name="Slide Number Placeholder 3">
            <a:extLst>
              <a:ext uri="{FF2B5EF4-FFF2-40B4-BE49-F238E27FC236}">
                <a16:creationId xmlns:a16="http://schemas.microsoft.com/office/drawing/2014/main" id="{D5C64522-A00C-606C-DB37-CE60F7E44C5D}"/>
              </a:ext>
            </a:extLst>
          </p:cNvPr>
          <p:cNvSpPr>
            <a:spLocks noGrp="1"/>
          </p:cNvSpPr>
          <p:nvPr>
            <p:ph type="sldNum" sz="quarter" idx="12"/>
          </p:nvPr>
        </p:nvSpPr>
        <p:spPr/>
        <p:txBody>
          <a:bodyPr/>
          <a:lstStyle/>
          <a:p>
            <a:fld id="{75E2DF90-EC96-AF41-A257-452D35D64E8B}" type="slidenum">
              <a:rPr lang="en-CH" smtClean="0"/>
              <a:t>31</a:t>
            </a:fld>
            <a:endParaRPr lang="en-CH"/>
          </a:p>
        </p:txBody>
      </p:sp>
      <p:pic>
        <p:nvPicPr>
          <p:cNvPr id="14340" name="Picture 4" descr="a) Granules of PHB accumulated in the cell of the bacterium Azobacter... |  Download Scientific Diagram">
            <a:extLst>
              <a:ext uri="{FF2B5EF4-FFF2-40B4-BE49-F238E27FC236}">
                <a16:creationId xmlns:a16="http://schemas.microsoft.com/office/drawing/2014/main" id="{015D8DF3-868D-1089-0126-E9E3492883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140"/>
          <a:stretch>
            <a:fillRect/>
          </a:stretch>
        </p:blipFill>
        <p:spPr bwMode="auto">
          <a:xfrm>
            <a:off x="2238213" y="3183970"/>
            <a:ext cx="6735305" cy="3354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9120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14313-6552-B2BC-6F9F-8DB31EEF0276}"/>
              </a:ext>
            </a:extLst>
          </p:cNvPr>
          <p:cNvSpPr>
            <a:spLocks noGrp="1"/>
          </p:cNvSpPr>
          <p:nvPr>
            <p:ph type="title"/>
          </p:nvPr>
        </p:nvSpPr>
        <p:spPr>
          <a:xfrm>
            <a:off x="838200" y="681037"/>
            <a:ext cx="10515600" cy="1325563"/>
          </a:xfrm>
        </p:spPr>
        <p:txBody>
          <a:bodyPr>
            <a:noAutofit/>
          </a:bodyPr>
          <a:lstStyle/>
          <a:p>
            <a:r>
              <a:rPr lang="en-CH" sz="3500" dirty="0"/>
              <a:t>Some bacteira naturally have the ability to produce bioplastics, how could we “select” them among a mixture of bacteria community?</a:t>
            </a:r>
            <a:br>
              <a:rPr lang="en-CH" sz="3500" dirty="0"/>
            </a:br>
            <a:r>
              <a:rPr lang="en-CH" sz="3500" dirty="0"/>
              <a:t>--- we need to understand their ecological function!</a:t>
            </a:r>
          </a:p>
        </p:txBody>
      </p:sp>
      <p:pic>
        <p:nvPicPr>
          <p:cNvPr id="6" name="Content Placeholder 5" descr="A diagram of fermentation process&#10;&#10;AI-generated content may be incorrect.">
            <a:extLst>
              <a:ext uri="{FF2B5EF4-FFF2-40B4-BE49-F238E27FC236}">
                <a16:creationId xmlns:a16="http://schemas.microsoft.com/office/drawing/2014/main" id="{6716EB4F-A9E3-92B4-20A2-317CA4B69186}"/>
              </a:ext>
            </a:extLst>
          </p:cNvPr>
          <p:cNvPicPr>
            <a:picLocks noGrp="1" noChangeAspect="1"/>
          </p:cNvPicPr>
          <p:nvPr>
            <p:ph idx="1"/>
          </p:nvPr>
        </p:nvPicPr>
        <p:blipFill>
          <a:blip r:embed="rId2"/>
          <a:stretch>
            <a:fillRect/>
          </a:stretch>
        </p:blipFill>
        <p:spPr>
          <a:xfrm>
            <a:off x="2435924" y="2299506"/>
            <a:ext cx="7126065" cy="4056843"/>
          </a:xfrm>
        </p:spPr>
      </p:pic>
      <p:sp>
        <p:nvSpPr>
          <p:cNvPr id="4" name="Slide Number Placeholder 3">
            <a:extLst>
              <a:ext uri="{FF2B5EF4-FFF2-40B4-BE49-F238E27FC236}">
                <a16:creationId xmlns:a16="http://schemas.microsoft.com/office/drawing/2014/main" id="{B5F0C51A-BD17-5408-483F-43B2DA3716F6}"/>
              </a:ext>
            </a:extLst>
          </p:cNvPr>
          <p:cNvSpPr>
            <a:spLocks noGrp="1"/>
          </p:cNvSpPr>
          <p:nvPr>
            <p:ph type="sldNum" sz="quarter" idx="12"/>
          </p:nvPr>
        </p:nvSpPr>
        <p:spPr/>
        <p:txBody>
          <a:bodyPr/>
          <a:lstStyle/>
          <a:p>
            <a:fld id="{75E2DF90-EC96-AF41-A257-452D35D64E8B}" type="slidenum">
              <a:rPr lang="en-CH" smtClean="0"/>
              <a:t>32</a:t>
            </a:fld>
            <a:endParaRPr lang="en-CH"/>
          </a:p>
        </p:txBody>
      </p:sp>
      <p:sp>
        <p:nvSpPr>
          <p:cNvPr id="8" name="TextBox 7">
            <a:extLst>
              <a:ext uri="{FF2B5EF4-FFF2-40B4-BE49-F238E27FC236}">
                <a16:creationId xmlns:a16="http://schemas.microsoft.com/office/drawing/2014/main" id="{8D7D58DE-EBD5-F06E-618C-259BF44E5769}"/>
              </a:ext>
            </a:extLst>
          </p:cNvPr>
          <p:cNvSpPr txBox="1"/>
          <p:nvPr/>
        </p:nvSpPr>
        <p:spPr>
          <a:xfrm>
            <a:off x="4785103" y="6352143"/>
            <a:ext cx="6098582" cy="369332"/>
          </a:xfrm>
          <a:prstGeom prst="rect">
            <a:avLst/>
          </a:prstGeom>
          <a:noFill/>
        </p:spPr>
        <p:txBody>
          <a:bodyPr wrap="square">
            <a:spAutoFit/>
          </a:bodyPr>
          <a:lstStyle/>
          <a:p>
            <a:r>
              <a:rPr lang="en-CH" dirty="0"/>
              <a:t>https://www.mdpi.com/2311-5637/4/2/30</a:t>
            </a:r>
          </a:p>
        </p:txBody>
      </p:sp>
    </p:spTree>
    <p:extLst>
      <p:ext uri="{BB962C8B-B14F-4D97-AF65-F5344CB8AC3E}">
        <p14:creationId xmlns:p14="http://schemas.microsoft.com/office/powerpoint/2010/main" val="1650864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054A04-2203-1BD8-E97B-2394BF27434E}"/>
              </a:ext>
            </a:extLst>
          </p:cNvPr>
          <p:cNvSpPr>
            <a:spLocks noGrp="1"/>
          </p:cNvSpPr>
          <p:nvPr>
            <p:ph idx="1"/>
          </p:nvPr>
        </p:nvSpPr>
        <p:spPr>
          <a:xfrm>
            <a:off x="211667" y="2378759"/>
            <a:ext cx="2819400" cy="3366030"/>
          </a:xfrm>
        </p:spPr>
        <p:txBody>
          <a:bodyPr/>
          <a:lstStyle/>
          <a:p>
            <a:r>
              <a:rPr lang="en-CH" dirty="0"/>
              <a:t>CO</a:t>
            </a:r>
            <a:r>
              <a:rPr lang="en-CH" baseline="-25000" dirty="0"/>
              <a:t>2</a:t>
            </a:r>
            <a:r>
              <a:rPr lang="en-CH" dirty="0"/>
              <a:t> reduction</a:t>
            </a:r>
          </a:p>
          <a:p>
            <a:r>
              <a:rPr lang="en-CH" dirty="0"/>
              <a:t>What could be a good electron donor? </a:t>
            </a:r>
          </a:p>
          <a:p>
            <a:r>
              <a:rPr lang="en-CH" dirty="0"/>
              <a:t>What are our product options?</a:t>
            </a:r>
          </a:p>
        </p:txBody>
      </p:sp>
      <p:sp>
        <p:nvSpPr>
          <p:cNvPr id="4" name="Slide Number Placeholder 3">
            <a:extLst>
              <a:ext uri="{FF2B5EF4-FFF2-40B4-BE49-F238E27FC236}">
                <a16:creationId xmlns:a16="http://schemas.microsoft.com/office/drawing/2014/main" id="{444176ED-652C-E6F8-B9BD-340E539F886F}"/>
              </a:ext>
            </a:extLst>
          </p:cNvPr>
          <p:cNvSpPr>
            <a:spLocks noGrp="1"/>
          </p:cNvSpPr>
          <p:nvPr>
            <p:ph type="sldNum" sz="quarter" idx="12"/>
          </p:nvPr>
        </p:nvSpPr>
        <p:spPr/>
        <p:txBody>
          <a:bodyPr/>
          <a:lstStyle/>
          <a:p>
            <a:fld id="{75E2DF90-EC96-AF41-A257-452D35D64E8B}" type="slidenum">
              <a:rPr lang="en-CH" smtClean="0"/>
              <a:t>33</a:t>
            </a:fld>
            <a:endParaRPr lang="en-CH"/>
          </a:p>
        </p:txBody>
      </p:sp>
      <p:pic>
        <p:nvPicPr>
          <p:cNvPr id="5" name="Picture 2" descr="Solved Use the Redox Tower below to determine if the | Chegg.com">
            <a:extLst>
              <a:ext uri="{FF2B5EF4-FFF2-40B4-BE49-F238E27FC236}">
                <a16:creationId xmlns:a16="http://schemas.microsoft.com/office/drawing/2014/main" id="{9B395FA9-7EE6-DE61-CC49-2FEABE0E82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600" y="-136525"/>
            <a:ext cx="62690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he electron tower diagram for selected microbial redox couples. Redox... |  Download Scientific Diagram">
            <a:extLst>
              <a:ext uri="{FF2B5EF4-FFF2-40B4-BE49-F238E27FC236}">
                <a16:creationId xmlns:a16="http://schemas.microsoft.com/office/drawing/2014/main" id="{58BD3082-0351-024A-66FD-34CABB5CB2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1067" y="1051977"/>
            <a:ext cx="6714558" cy="58060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31EA9F-FBA4-FB91-86BC-27F1DB4F5E9B}"/>
              </a:ext>
            </a:extLst>
          </p:cNvPr>
          <p:cNvSpPr>
            <a:spLocks noGrp="1"/>
          </p:cNvSpPr>
          <p:nvPr>
            <p:ph type="title"/>
          </p:nvPr>
        </p:nvSpPr>
        <p:spPr>
          <a:xfrm>
            <a:off x="211667" y="389195"/>
            <a:ext cx="4055533" cy="1325563"/>
          </a:xfrm>
        </p:spPr>
        <p:txBody>
          <a:bodyPr>
            <a:normAutofit fontScale="90000"/>
          </a:bodyPr>
          <a:lstStyle/>
          <a:p>
            <a:r>
              <a:rPr lang="en-CH" dirty="0"/>
              <a:t>Some new biotechnologies for sustainability:</a:t>
            </a:r>
          </a:p>
        </p:txBody>
      </p:sp>
      <p:sp>
        <p:nvSpPr>
          <p:cNvPr id="8" name="Rounded Rectangle 7">
            <a:extLst>
              <a:ext uri="{FF2B5EF4-FFF2-40B4-BE49-F238E27FC236}">
                <a16:creationId xmlns:a16="http://schemas.microsoft.com/office/drawing/2014/main" id="{2310F9E2-BC45-A502-D812-6855EF8436B3}"/>
              </a:ext>
            </a:extLst>
          </p:cNvPr>
          <p:cNvSpPr/>
          <p:nvPr/>
        </p:nvSpPr>
        <p:spPr>
          <a:xfrm>
            <a:off x="4267200" y="3633849"/>
            <a:ext cx="1231075" cy="261257"/>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sp>
        <p:nvSpPr>
          <p:cNvPr id="9" name="Rounded Rectangle 8">
            <a:extLst>
              <a:ext uri="{FF2B5EF4-FFF2-40B4-BE49-F238E27FC236}">
                <a16:creationId xmlns:a16="http://schemas.microsoft.com/office/drawing/2014/main" id="{72C8DDD0-8308-41A7-5CF3-A976E107ECFD}"/>
              </a:ext>
            </a:extLst>
          </p:cNvPr>
          <p:cNvSpPr/>
          <p:nvPr/>
        </p:nvSpPr>
        <p:spPr>
          <a:xfrm>
            <a:off x="9745625" y="1584129"/>
            <a:ext cx="1231075" cy="261257"/>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spTree>
    <p:extLst>
      <p:ext uri="{BB962C8B-B14F-4D97-AF65-F5344CB8AC3E}">
        <p14:creationId xmlns:p14="http://schemas.microsoft.com/office/powerpoint/2010/main" val="1376929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3F2D2-D920-BEDB-18C3-422D4278534A}"/>
              </a:ext>
            </a:extLst>
          </p:cNvPr>
          <p:cNvSpPr>
            <a:spLocks noGrp="1"/>
          </p:cNvSpPr>
          <p:nvPr>
            <p:ph type="title"/>
          </p:nvPr>
        </p:nvSpPr>
        <p:spPr/>
        <p:txBody>
          <a:bodyPr/>
          <a:lstStyle/>
          <a:p>
            <a:r>
              <a:rPr lang="en-CH" dirty="0"/>
              <a:t>Power-to-X  (gas:  H</a:t>
            </a:r>
            <a:r>
              <a:rPr lang="en-CH" baseline="-25000" dirty="0"/>
              <a:t>2</a:t>
            </a:r>
            <a:r>
              <a:rPr lang="en-CH" dirty="0"/>
              <a:t>, CH</a:t>
            </a:r>
            <a:r>
              <a:rPr lang="en-CH" baseline="-25000" dirty="0"/>
              <a:t>4</a:t>
            </a:r>
            <a:r>
              <a:rPr lang="en-CH" dirty="0"/>
              <a:t>, acetate, protein)</a:t>
            </a:r>
          </a:p>
        </p:txBody>
      </p:sp>
      <p:sp>
        <p:nvSpPr>
          <p:cNvPr id="4" name="Slide Number Placeholder 3">
            <a:extLst>
              <a:ext uri="{FF2B5EF4-FFF2-40B4-BE49-F238E27FC236}">
                <a16:creationId xmlns:a16="http://schemas.microsoft.com/office/drawing/2014/main" id="{FFBAB99E-5A08-638E-50C0-DAFDE431E067}"/>
              </a:ext>
            </a:extLst>
          </p:cNvPr>
          <p:cNvSpPr>
            <a:spLocks noGrp="1"/>
          </p:cNvSpPr>
          <p:nvPr>
            <p:ph type="sldNum" sz="quarter" idx="12"/>
          </p:nvPr>
        </p:nvSpPr>
        <p:spPr/>
        <p:txBody>
          <a:bodyPr/>
          <a:lstStyle/>
          <a:p>
            <a:fld id="{75E2DF90-EC96-AF41-A257-452D35D64E8B}" type="slidenum">
              <a:rPr lang="en-CH" smtClean="0"/>
              <a:t>34</a:t>
            </a:fld>
            <a:endParaRPr lang="en-CH"/>
          </a:p>
        </p:txBody>
      </p:sp>
      <p:pic>
        <p:nvPicPr>
          <p:cNvPr id="15362" name="Picture 2" descr="North American Clean Energy - Clean Energy Storage in Synthetic Methane">
            <a:extLst>
              <a:ext uri="{FF2B5EF4-FFF2-40B4-BE49-F238E27FC236}">
                <a16:creationId xmlns:a16="http://schemas.microsoft.com/office/drawing/2014/main" id="{5030BD7F-8343-7620-E893-09A5BA0BCE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948" y="1366596"/>
            <a:ext cx="7677749" cy="41507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lectrochaea takes bio-methane to Japan">
            <a:extLst>
              <a:ext uri="{FF2B5EF4-FFF2-40B4-BE49-F238E27FC236}">
                <a16:creationId xmlns:a16="http://schemas.microsoft.com/office/drawing/2014/main" id="{C26F7A86-65A0-A768-D4F8-8C253D6149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2815" y="2139393"/>
            <a:ext cx="4869851" cy="273738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E6D6D816-45F7-7783-932B-EC6DBFDE63ED}"/>
              </a:ext>
            </a:extLst>
          </p:cNvPr>
          <p:cNvSpPr txBox="1">
            <a:spLocks/>
          </p:cNvSpPr>
          <p:nvPr/>
        </p:nvSpPr>
        <p:spPr>
          <a:xfrm>
            <a:off x="990600" y="55957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H" dirty="0">
                <a:solidFill>
                  <a:srgbClr val="FF0000"/>
                </a:solidFill>
              </a:rPr>
              <a:t>Are we making a carbon-neutral or carbon-negative cycle?</a:t>
            </a:r>
          </a:p>
        </p:txBody>
      </p:sp>
    </p:spTree>
    <p:extLst>
      <p:ext uri="{BB962C8B-B14F-4D97-AF65-F5344CB8AC3E}">
        <p14:creationId xmlns:p14="http://schemas.microsoft.com/office/powerpoint/2010/main" val="2719761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55235-5CE4-B6F7-70EF-38206923FF1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309E41F-A1FB-6C68-61F5-61BEA8679D32}"/>
              </a:ext>
            </a:extLst>
          </p:cNvPr>
          <p:cNvGrpSpPr/>
          <p:nvPr/>
        </p:nvGrpSpPr>
        <p:grpSpPr>
          <a:xfrm>
            <a:off x="5461736" y="1581095"/>
            <a:ext cx="5978955" cy="5122901"/>
            <a:chOff x="4511526" y="1162145"/>
            <a:chExt cx="4282263" cy="3512646"/>
          </a:xfrm>
        </p:grpSpPr>
        <p:pic>
          <p:nvPicPr>
            <p:cNvPr id="3" name="Picture 2" descr="A picture containing screenshot, text, diagram, circle&#10;&#10;Description automatically generated">
              <a:extLst>
                <a:ext uri="{FF2B5EF4-FFF2-40B4-BE49-F238E27FC236}">
                  <a16:creationId xmlns:a16="http://schemas.microsoft.com/office/drawing/2014/main" id="{CD20EAFB-9B10-8094-3A75-4CDD5AC8A409}"/>
                </a:ext>
              </a:extLst>
            </p:cNvPr>
            <p:cNvPicPr>
              <a:picLocks noChangeAspect="1"/>
            </p:cNvPicPr>
            <p:nvPr/>
          </p:nvPicPr>
          <p:blipFill rotWithShape="1">
            <a:blip r:embed="rId3"/>
            <a:srcRect r="55739"/>
            <a:stretch/>
          </p:blipFill>
          <p:spPr>
            <a:xfrm>
              <a:off x="4827892" y="1328205"/>
              <a:ext cx="3965897" cy="3346586"/>
            </a:xfrm>
            <a:prstGeom prst="rect">
              <a:avLst/>
            </a:prstGeom>
          </p:spPr>
        </p:pic>
        <p:sp>
          <p:nvSpPr>
            <p:cNvPr id="7" name="Oval 6">
              <a:extLst>
                <a:ext uri="{FF2B5EF4-FFF2-40B4-BE49-F238E27FC236}">
                  <a16:creationId xmlns:a16="http://schemas.microsoft.com/office/drawing/2014/main" id="{E31AB294-CD79-6E14-74C4-FD4BB5FC96D5}"/>
                </a:ext>
              </a:extLst>
            </p:cNvPr>
            <p:cNvSpPr/>
            <p:nvPr/>
          </p:nvSpPr>
          <p:spPr>
            <a:xfrm>
              <a:off x="4511526" y="1162145"/>
              <a:ext cx="632732" cy="68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sz="1351"/>
            </a:p>
          </p:txBody>
        </p:sp>
      </p:grpSp>
      <p:sp>
        <p:nvSpPr>
          <p:cNvPr id="10" name="Title 1">
            <a:extLst>
              <a:ext uri="{FF2B5EF4-FFF2-40B4-BE49-F238E27FC236}">
                <a16:creationId xmlns:a16="http://schemas.microsoft.com/office/drawing/2014/main" id="{0AE3A199-4533-9175-A6E5-475E115EA18C}"/>
              </a:ext>
            </a:extLst>
          </p:cNvPr>
          <p:cNvSpPr>
            <a:spLocks noGrp="1"/>
          </p:cNvSpPr>
          <p:nvPr>
            <p:ph type="title"/>
          </p:nvPr>
        </p:nvSpPr>
        <p:spPr>
          <a:xfrm>
            <a:off x="922438" y="624945"/>
            <a:ext cx="11031671" cy="650699"/>
          </a:xfrm>
        </p:spPr>
        <p:txBody>
          <a:bodyPr>
            <a:noAutofit/>
          </a:bodyPr>
          <a:lstStyle/>
          <a:p>
            <a:pPr defTabSz="609570" fontAlgn="base">
              <a:lnSpc>
                <a:spcPct val="85000"/>
              </a:lnSpc>
              <a:spcAft>
                <a:spcPct val="0"/>
              </a:spcAft>
            </a:pPr>
            <a:r>
              <a:rPr lang="en-GB" sz="3333" dirty="0">
                <a:solidFill>
                  <a:srgbClr val="413C3A"/>
                </a:solidFill>
                <a:ea typeface="+mn-ea"/>
              </a:rPr>
              <a:t>We could manipulate the carbon flow to CH</a:t>
            </a:r>
            <a:r>
              <a:rPr lang="en-GB" sz="3333" baseline="-25000" dirty="0">
                <a:solidFill>
                  <a:srgbClr val="413C3A"/>
                </a:solidFill>
                <a:ea typeface="+mn-ea"/>
              </a:rPr>
              <a:t>4</a:t>
            </a:r>
            <a:r>
              <a:rPr lang="en-GB" sz="3333" dirty="0">
                <a:solidFill>
                  <a:srgbClr val="413C3A"/>
                </a:solidFill>
                <a:ea typeface="+mn-ea"/>
              </a:rPr>
              <a:t> vs. biomass by nutrient limitation:</a:t>
            </a:r>
            <a:endParaRPr lang="en-US" sz="3333" dirty="0">
              <a:solidFill>
                <a:srgbClr val="413C3A"/>
              </a:solidFill>
              <a:ea typeface="+mn-ea"/>
            </a:endParaRPr>
          </a:p>
        </p:txBody>
      </p:sp>
      <p:sp>
        <p:nvSpPr>
          <p:cNvPr id="17" name="Oval 16">
            <a:extLst>
              <a:ext uri="{FF2B5EF4-FFF2-40B4-BE49-F238E27FC236}">
                <a16:creationId xmlns:a16="http://schemas.microsoft.com/office/drawing/2014/main" id="{143596BC-D2C6-29D4-E6A4-A03D0F455D13}"/>
              </a:ext>
            </a:extLst>
          </p:cNvPr>
          <p:cNvSpPr/>
          <p:nvPr/>
        </p:nvSpPr>
        <p:spPr>
          <a:xfrm>
            <a:off x="3739533" y="4818780"/>
            <a:ext cx="536040" cy="556827"/>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sz="1351"/>
          </a:p>
        </p:txBody>
      </p:sp>
      <p:pic>
        <p:nvPicPr>
          <p:cNvPr id="18" name="Content Placeholder 5" descr="A diagram of a cell phone&#10;&#10;Description automatically generated with low confidence">
            <a:extLst>
              <a:ext uri="{FF2B5EF4-FFF2-40B4-BE49-F238E27FC236}">
                <a16:creationId xmlns:a16="http://schemas.microsoft.com/office/drawing/2014/main" id="{45E467C6-3BFF-1566-F6E8-2E73AABDDF55}"/>
              </a:ext>
            </a:extLst>
          </p:cNvPr>
          <p:cNvPicPr>
            <a:picLocks noChangeAspect="1"/>
          </p:cNvPicPr>
          <p:nvPr/>
        </p:nvPicPr>
        <p:blipFill>
          <a:blip r:embed="rId4"/>
          <a:srcRect t="11533"/>
          <a:stretch>
            <a:fillRect/>
          </a:stretch>
        </p:blipFill>
        <p:spPr>
          <a:xfrm>
            <a:off x="751308" y="1912220"/>
            <a:ext cx="4645459" cy="4791777"/>
          </a:xfrm>
          <a:prstGeom prst="rect">
            <a:avLst/>
          </a:prstGeom>
        </p:spPr>
      </p:pic>
      <p:sp>
        <p:nvSpPr>
          <p:cNvPr id="19" name="Rectangle 18">
            <a:extLst>
              <a:ext uri="{FF2B5EF4-FFF2-40B4-BE49-F238E27FC236}">
                <a16:creationId xmlns:a16="http://schemas.microsoft.com/office/drawing/2014/main" id="{DDE8A920-4D07-9254-77C9-290256487212}"/>
              </a:ext>
            </a:extLst>
          </p:cNvPr>
          <p:cNvSpPr/>
          <p:nvPr/>
        </p:nvSpPr>
        <p:spPr>
          <a:xfrm>
            <a:off x="1856146" y="3274996"/>
            <a:ext cx="226828" cy="52631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sz="2400"/>
          </a:p>
        </p:txBody>
      </p:sp>
      <p:sp>
        <p:nvSpPr>
          <p:cNvPr id="20" name="Rectangle 19">
            <a:extLst>
              <a:ext uri="{FF2B5EF4-FFF2-40B4-BE49-F238E27FC236}">
                <a16:creationId xmlns:a16="http://schemas.microsoft.com/office/drawing/2014/main" id="{5877881C-3C80-DA28-0268-4FEF591E6211}"/>
              </a:ext>
            </a:extLst>
          </p:cNvPr>
          <p:cNvSpPr/>
          <p:nvPr/>
        </p:nvSpPr>
        <p:spPr>
          <a:xfrm>
            <a:off x="2640593" y="2542532"/>
            <a:ext cx="287079" cy="52631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sz="2400"/>
          </a:p>
        </p:txBody>
      </p:sp>
      <p:sp>
        <p:nvSpPr>
          <p:cNvPr id="21" name="Rectangle 20">
            <a:extLst>
              <a:ext uri="{FF2B5EF4-FFF2-40B4-BE49-F238E27FC236}">
                <a16:creationId xmlns:a16="http://schemas.microsoft.com/office/drawing/2014/main" id="{F93A5094-385A-92EF-33D3-B46D5F9A7B23}"/>
              </a:ext>
            </a:extLst>
          </p:cNvPr>
          <p:cNvSpPr/>
          <p:nvPr/>
        </p:nvSpPr>
        <p:spPr>
          <a:xfrm>
            <a:off x="2279479" y="3836553"/>
            <a:ext cx="428059" cy="52631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sz="2400"/>
          </a:p>
        </p:txBody>
      </p:sp>
      <p:sp>
        <p:nvSpPr>
          <p:cNvPr id="22" name="Rectangle 21">
            <a:extLst>
              <a:ext uri="{FF2B5EF4-FFF2-40B4-BE49-F238E27FC236}">
                <a16:creationId xmlns:a16="http://schemas.microsoft.com/office/drawing/2014/main" id="{D1FA739E-E7ED-542F-DCD9-5B078A3D48B2}"/>
              </a:ext>
            </a:extLst>
          </p:cNvPr>
          <p:cNvSpPr/>
          <p:nvPr/>
        </p:nvSpPr>
        <p:spPr>
          <a:xfrm>
            <a:off x="3285373" y="3396548"/>
            <a:ext cx="428059" cy="52631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sz="2400"/>
          </a:p>
        </p:txBody>
      </p:sp>
    </p:spTree>
    <p:extLst>
      <p:ext uri="{BB962C8B-B14F-4D97-AF65-F5344CB8AC3E}">
        <p14:creationId xmlns:p14="http://schemas.microsoft.com/office/powerpoint/2010/main" val="3430122318"/>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32FB2-7E3D-9DBE-5D3B-C93DEA5BCE74}"/>
              </a:ext>
            </a:extLst>
          </p:cNvPr>
          <p:cNvSpPr>
            <a:spLocks noGrp="1"/>
          </p:cNvSpPr>
          <p:nvPr>
            <p:ph type="title"/>
          </p:nvPr>
        </p:nvSpPr>
        <p:spPr/>
        <p:txBody>
          <a:bodyPr/>
          <a:lstStyle/>
          <a:p>
            <a:r>
              <a:rPr lang="en-CH" dirty="0"/>
              <a:t>Power-to-Protein: why not make protein in one-step reaction?</a:t>
            </a:r>
          </a:p>
        </p:txBody>
      </p:sp>
      <p:sp>
        <p:nvSpPr>
          <p:cNvPr id="4" name="Slide Number Placeholder 3">
            <a:extLst>
              <a:ext uri="{FF2B5EF4-FFF2-40B4-BE49-F238E27FC236}">
                <a16:creationId xmlns:a16="http://schemas.microsoft.com/office/drawing/2014/main" id="{A3359692-4845-20B7-F52E-41109DE4231A}"/>
              </a:ext>
            </a:extLst>
          </p:cNvPr>
          <p:cNvSpPr>
            <a:spLocks noGrp="1"/>
          </p:cNvSpPr>
          <p:nvPr>
            <p:ph type="sldNum" sz="quarter" idx="12"/>
          </p:nvPr>
        </p:nvSpPr>
        <p:spPr/>
        <p:txBody>
          <a:bodyPr/>
          <a:lstStyle/>
          <a:p>
            <a:fld id="{75E2DF90-EC96-AF41-A257-452D35D64E8B}" type="slidenum">
              <a:rPr lang="en-CH" smtClean="0"/>
              <a:t>36</a:t>
            </a:fld>
            <a:endParaRPr lang="en-CH"/>
          </a:p>
        </p:txBody>
      </p:sp>
      <p:pic>
        <p:nvPicPr>
          <p:cNvPr id="16386" name="Picture 2" descr="Power to Protein">
            <a:extLst>
              <a:ext uri="{FF2B5EF4-FFF2-40B4-BE49-F238E27FC236}">
                <a16:creationId xmlns:a16="http://schemas.microsoft.com/office/drawing/2014/main" id="{E9706BAF-5E37-2769-79AB-2A93CA93C5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531" b="19020"/>
          <a:stretch>
            <a:fillRect/>
          </a:stretch>
        </p:blipFill>
        <p:spPr bwMode="auto">
          <a:xfrm>
            <a:off x="465931" y="1753621"/>
            <a:ext cx="11260137" cy="43513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F4B065D-67DE-5A0F-3EE3-648E62FDAA80}"/>
              </a:ext>
            </a:extLst>
          </p:cNvPr>
          <p:cNvSpPr txBox="1"/>
          <p:nvPr/>
        </p:nvSpPr>
        <p:spPr>
          <a:xfrm>
            <a:off x="6201103" y="5377379"/>
            <a:ext cx="954706" cy="369332"/>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CH" dirty="0">
                <a:solidFill>
                  <a:srgbClr val="FF0000"/>
                </a:solidFill>
              </a:rPr>
              <a:t>Acetate</a:t>
            </a:r>
          </a:p>
        </p:txBody>
      </p:sp>
    </p:spTree>
    <p:extLst>
      <p:ext uri="{BB962C8B-B14F-4D97-AF65-F5344CB8AC3E}">
        <p14:creationId xmlns:p14="http://schemas.microsoft.com/office/powerpoint/2010/main" val="3777284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1894EF8-BC4F-AA01-58A2-7A8833EEBC0E}"/>
              </a:ext>
            </a:extLst>
          </p:cNvPr>
          <p:cNvSpPr>
            <a:spLocks noGrp="1"/>
          </p:cNvSpPr>
          <p:nvPr>
            <p:ph type="sldNum" sz="quarter" idx="12"/>
          </p:nvPr>
        </p:nvSpPr>
        <p:spPr/>
        <p:txBody>
          <a:bodyPr/>
          <a:lstStyle/>
          <a:p>
            <a:fld id="{75E2DF90-EC96-AF41-A257-452D35D64E8B}" type="slidenum">
              <a:rPr lang="en-CH" smtClean="0"/>
              <a:t>37</a:t>
            </a:fld>
            <a:endParaRPr lang="en-CH"/>
          </a:p>
        </p:txBody>
      </p:sp>
      <p:pic>
        <p:nvPicPr>
          <p:cNvPr id="6" name="Picture 5" descr="A diagram of a plant&#10;&#10;AI-generated content may be incorrect.">
            <a:extLst>
              <a:ext uri="{FF2B5EF4-FFF2-40B4-BE49-F238E27FC236}">
                <a16:creationId xmlns:a16="http://schemas.microsoft.com/office/drawing/2014/main" id="{E4457A9D-A22C-044B-52D6-4E1441C74089}"/>
              </a:ext>
            </a:extLst>
          </p:cNvPr>
          <p:cNvPicPr>
            <a:picLocks noChangeAspect="1"/>
          </p:cNvPicPr>
          <p:nvPr/>
        </p:nvPicPr>
        <p:blipFill>
          <a:blip r:embed="rId2"/>
          <a:stretch>
            <a:fillRect/>
          </a:stretch>
        </p:blipFill>
        <p:spPr>
          <a:xfrm>
            <a:off x="6096000" y="0"/>
            <a:ext cx="5408154" cy="6858000"/>
          </a:xfrm>
          <a:prstGeom prst="rect">
            <a:avLst/>
          </a:prstGeom>
        </p:spPr>
      </p:pic>
      <p:pic>
        <p:nvPicPr>
          <p:cNvPr id="12" name="Picture 11" descr="A screenshot of a website&#10;&#10;AI-generated content may be incorrect.">
            <a:extLst>
              <a:ext uri="{FF2B5EF4-FFF2-40B4-BE49-F238E27FC236}">
                <a16:creationId xmlns:a16="http://schemas.microsoft.com/office/drawing/2014/main" id="{5055CD30-FFDA-36DC-A3DD-536A96C4BD76}"/>
              </a:ext>
            </a:extLst>
          </p:cNvPr>
          <p:cNvPicPr>
            <a:picLocks noChangeAspect="1"/>
          </p:cNvPicPr>
          <p:nvPr/>
        </p:nvPicPr>
        <p:blipFill>
          <a:blip r:embed="rId3"/>
          <a:stretch>
            <a:fillRect/>
          </a:stretch>
        </p:blipFill>
        <p:spPr>
          <a:xfrm>
            <a:off x="0" y="423373"/>
            <a:ext cx="6096002" cy="2254513"/>
          </a:xfrm>
          <a:prstGeom prst="rect">
            <a:avLst/>
          </a:prstGeom>
        </p:spPr>
      </p:pic>
      <p:sp>
        <p:nvSpPr>
          <p:cNvPr id="13" name="TextBox 12">
            <a:extLst>
              <a:ext uri="{FF2B5EF4-FFF2-40B4-BE49-F238E27FC236}">
                <a16:creationId xmlns:a16="http://schemas.microsoft.com/office/drawing/2014/main" id="{ABFFC9E2-6FBB-5063-572A-91AB45A1D5A8}"/>
              </a:ext>
            </a:extLst>
          </p:cNvPr>
          <p:cNvSpPr txBox="1"/>
          <p:nvPr/>
        </p:nvSpPr>
        <p:spPr>
          <a:xfrm>
            <a:off x="375557" y="3135086"/>
            <a:ext cx="5257800" cy="2862322"/>
          </a:xfrm>
          <a:prstGeom prst="rect">
            <a:avLst/>
          </a:prstGeom>
          <a:noFill/>
        </p:spPr>
        <p:txBody>
          <a:bodyPr wrap="square" rtlCol="0">
            <a:spAutoFit/>
          </a:bodyPr>
          <a:lstStyle/>
          <a:p>
            <a:r>
              <a:rPr lang="en-GB" dirty="0"/>
              <a:t>Producing goods, such as foods and fuels, with minimal environmental impacts is urgently needed. Although advances in bioproduction are promising, there is often a noticeable gap in our understanding of whether and where new processes can compete with existing methods on an economic and environmental basis. Transparent lower bound calculations from basic principles highlight potential benefits of producing foods, but not fuels, from electro-microbial production of biomass.</a:t>
            </a:r>
            <a:endParaRPr lang="en-CH" dirty="0"/>
          </a:p>
        </p:txBody>
      </p:sp>
    </p:spTree>
    <p:extLst>
      <p:ext uri="{BB962C8B-B14F-4D97-AF65-F5344CB8AC3E}">
        <p14:creationId xmlns:p14="http://schemas.microsoft.com/office/powerpoint/2010/main" val="28526900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B6F30-CFF3-181E-13C4-74BBEFBB6102}"/>
              </a:ext>
            </a:extLst>
          </p:cNvPr>
          <p:cNvSpPr>
            <a:spLocks noGrp="1"/>
          </p:cNvSpPr>
          <p:nvPr>
            <p:ph type="title"/>
          </p:nvPr>
        </p:nvSpPr>
        <p:spPr>
          <a:xfrm>
            <a:off x="609600" y="136525"/>
            <a:ext cx="10515600" cy="1325563"/>
          </a:xfrm>
        </p:spPr>
        <p:txBody>
          <a:bodyPr/>
          <a:lstStyle/>
          <a:p>
            <a:r>
              <a:rPr lang="en-CH" dirty="0"/>
              <a:t>Production of ammonia</a:t>
            </a:r>
          </a:p>
        </p:txBody>
      </p:sp>
      <p:sp>
        <p:nvSpPr>
          <p:cNvPr id="4" name="Slide Number Placeholder 3">
            <a:extLst>
              <a:ext uri="{FF2B5EF4-FFF2-40B4-BE49-F238E27FC236}">
                <a16:creationId xmlns:a16="http://schemas.microsoft.com/office/drawing/2014/main" id="{AA4E2A1D-1D35-9AF4-4E53-6FEC683893ED}"/>
              </a:ext>
            </a:extLst>
          </p:cNvPr>
          <p:cNvSpPr>
            <a:spLocks noGrp="1"/>
          </p:cNvSpPr>
          <p:nvPr>
            <p:ph type="sldNum" sz="quarter" idx="12"/>
          </p:nvPr>
        </p:nvSpPr>
        <p:spPr/>
        <p:txBody>
          <a:bodyPr/>
          <a:lstStyle/>
          <a:p>
            <a:fld id="{75E2DF90-EC96-AF41-A257-452D35D64E8B}" type="slidenum">
              <a:rPr lang="en-CH" smtClean="0"/>
              <a:t>38</a:t>
            </a:fld>
            <a:endParaRPr lang="en-CH"/>
          </a:p>
        </p:txBody>
      </p:sp>
      <p:pic>
        <p:nvPicPr>
          <p:cNvPr id="5" name="Picture 8" descr="Research | Lee Research Laboratory ...">
            <a:extLst>
              <a:ext uri="{FF2B5EF4-FFF2-40B4-BE49-F238E27FC236}">
                <a16:creationId xmlns:a16="http://schemas.microsoft.com/office/drawing/2014/main" id="{6295D89D-32F9-3D3E-BF2E-68F19BA27C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4899"/>
          <a:stretch>
            <a:fillRect/>
          </a:stretch>
        </p:blipFill>
        <p:spPr bwMode="auto">
          <a:xfrm>
            <a:off x="6137220" y="280416"/>
            <a:ext cx="5864280" cy="18283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02DD5B7-3439-E982-3BAF-E6B51B3EE9CB}"/>
              </a:ext>
            </a:extLst>
          </p:cNvPr>
          <p:cNvSpPr txBox="1"/>
          <p:nvPr/>
        </p:nvSpPr>
        <p:spPr>
          <a:xfrm>
            <a:off x="723900" y="2311236"/>
            <a:ext cx="11108377" cy="4154984"/>
          </a:xfrm>
          <a:prstGeom prst="rect">
            <a:avLst/>
          </a:prstGeom>
          <a:noFill/>
        </p:spPr>
        <p:txBody>
          <a:bodyPr wrap="square" rtlCol="0">
            <a:spAutoFit/>
          </a:bodyPr>
          <a:lstStyle/>
          <a:p>
            <a:r>
              <a:rPr lang="en-GB" sz="2200" b="1" dirty="0"/>
              <a:t>Haber-Bosch process</a:t>
            </a:r>
            <a:r>
              <a:rPr lang="en-GB" sz="2200" dirty="0"/>
              <a:t>, N2 ​(g) + 3H2 ​(g) ⇌ 2NH3​ (g)</a:t>
            </a:r>
          </a:p>
          <a:p>
            <a:r>
              <a:rPr lang="en-GB" sz="2200" dirty="0"/>
              <a:t>reaction conditions: </a:t>
            </a:r>
          </a:p>
          <a:p>
            <a:r>
              <a:rPr lang="en-GB" sz="2200" dirty="0"/>
              <a:t>Temperature: 400−500 degree C.</a:t>
            </a:r>
          </a:p>
          <a:p>
            <a:r>
              <a:rPr lang="en-GB" sz="2200" dirty="0"/>
              <a:t>Pressure: 150−350 bar,</a:t>
            </a:r>
          </a:p>
          <a:p>
            <a:r>
              <a:rPr lang="en-GB" sz="2200" dirty="0"/>
              <a:t>Catalyst: Iron </a:t>
            </a:r>
          </a:p>
          <a:p>
            <a:pPr algn="just"/>
            <a:r>
              <a:rPr lang="en-GB" sz="2200" dirty="0"/>
              <a:t>The Haber-Bosch process is extremely energy-intensive, consuming about 1–2% of global energy supply. The energy investment for the process has two main components: </a:t>
            </a:r>
          </a:p>
          <a:p>
            <a:pPr marL="285750" indent="-285750" algn="just">
              <a:buFont typeface="Arial" panose="020B0604020202020204" pitchFamily="34" charset="0"/>
              <a:buChar char="•"/>
            </a:pPr>
            <a:r>
              <a:rPr lang="en-GB" sz="2200" b="1" dirty="0"/>
              <a:t>Hydrogen Production Energy:</a:t>
            </a:r>
            <a:r>
              <a:rPr lang="en-GB" sz="2200" dirty="0"/>
              <a:t> The largest energy sink. Historically, H2​ is produced from </a:t>
            </a:r>
            <a:r>
              <a:rPr lang="en-GB" sz="2200" b="1" dirty="0"/>
              <a:t>natural gas</a:t>
            </a:r>
            <a:r>
              <a:rPr lang="en-GB" sz="2200" dirty="0"/>
              <a:t> (methane) via </a:t>
            </a:r>
            <a:r>
              <a:rPr lang="en-GB" sz="2200" b="1" dirty="0"/>
              <a:t>steam reforming</a:t>
            </a:r>
            <a:r>
              <a:rPr lang="en-GB" sz="2200" dirty="0"/>
              <a:t>, which is a high-temperature process and releases significant CO2​ emissions. </a:t>
            </a:r>
          </a:p>
          <a:p>
            <a:pPr marL="285750" indent="-285750" algn="just">
              <a:buFont typeface="Arial" panose="020B0604020202020204" pitchFamily="34" charset="0"/>
              <a:buChar char="•"/>
            </a:pPr>
            <a:r>
              <a:rPr lang="en-GB" sz="2200" b="1" dirty="0"/>
              <a:t>Synthesis Loop Energy:</a:t>
            </a:r>
            <a:r>
              <a:rPr lang="en-GB" sz="2200" dirty="0"/>
              <a:t> Energy required for </a:t>
            </a:r>
            <a:r>
              <a:rPr lang="en-GB" sz="2200" b="1" dirty="0"/>
              <a:t>compression</a:t>
            </a:r>
            <a:r>
              <a:rPr lang="en-GB" sz="2200" dirty="0"/>
              <a:t> (to maintain the high operating pressure) and </a:t>
            </a:r>
            <a:r>
              <a:rPr lang="en-GB" sz="2200" b="1" dirty="0"/>
              <a:t>heating</a:t>
            </a:r>
            <a:r>
              <a:rPr lang="en-GB" sz="2200" dirty="0"/>
              <a:t> (to maintain the high reaction temperature).</a:t>
            </a:r>
            <a:endParaRPr lang="en-CH" sz="2200" dirty="0"/>
          </a:p>
        </p:txBody>
      </p:sp>
    </p:spTree>
    <p:extLst>
      <p:ext uri="{BB962C8B-B14F-4D97-AF65-F5344CB8AC3E}">
        <p14:creationId xmlns:p14="http://schemas.microsoft.com/office/powerpoint/2010/main" val="110509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0F14AF-AFC8-F6BB-1789-14637C61538A}"/>
              </a:ext>
            </a:extLst>
          </p:cNvPr>
          <p:cNvSpPr>
            <a:spLocks noGrp="1"/>
          </p:cNvSpPr>
          <p:nvPr>
            <p:ph type="sldNum" sz="quarter" idx="12"/>
          </p:nvPr>
        </p:nvSpPr>
        <p:spPr/>
        <p:txBody>
          <a:bodyPr/>
          <a:lstStyle/>
          <a:p>
            <a:fld id="{75E2DF90-EC96-AF41-A257-452D35D64E8B}" type="slidenum">
              <a:rPr lang="en-CH" smtClean="0"/>
              <a:t>3</a:t>
            </a:fld>
            <a:endParaRPr lang="en-CH"/>
          </a:p>
        </p:txBody>
      </p:sp>
      <p:pic>
        <p:nvPicPr>
          <p:cNvPr id="4098" name="Picture 2">
            <a:extLst>
              <a:ext uri="{FF2B5EF4-FFF2-40B4-BE49-F238E27FC236}">
                <a16:creationId xmlns:a16="http://schemas.microsoft.com/office/drawing/2014/main" id="{4F0199E0-5E29-25A7-9C8A-BBF702BB5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700" y="31750"/>
            <a:ext cx="8102600" cy="679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4588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733AF4-7099-4E1C-48C8-03BC13DEB139}"/>
              </a:ext>
            </a:extLst>
          </p:cNvPr>
          <p:cNvSpPr>
            <a:spLocks noGrp="1"/>
          </p:cNvSpPr>
          <p:nvPr>
            <p:ph type="sldNum" sz="quarter" idx="12"/>
          </p:nvPr>
        </p:nvSpPr>
        <p:spPr/>
        <p:txBody>
          <a:bodyPr/>
          <a:lstStyle/>
          <a:p>
            <a:fld id="{75E2DF90-EC96-AF41-A257-452D35D64E8B}" type="slidenum">
              <a:rPr lang="en-CH" smtClean="0"/>
              <a:t>39</a:t>
            </a:fld>
            <a:endParaRPr lang="en-CH"/>
          </a:p>
        </p:txBody>
      </p:sp>
      <p:pic>
        <p:nvPicPr>
          <p:cNvPr id="19458" name="Picture 2" descr="Chemistry 02 00021 g004">
            <a:extLst>
              <a:ext uri="{FF2B5EF4-FFF2-40B4-BE49-F238E27FC236}">
                <a16:creationId xmlns:a16="http://schemas.microsoft.com/office/drawing/2014/main" id="{CAC5B43B-2323-6888-92B9-61BB174069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8083" y="1175658"/>
            <a:ext cx="6037926" cy="539591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AA370B8-E6B4-A42B-4B0C-9FA55F943D4B}"/>
              </a:ext>
            </a:extLst>
          </p:cNvPr>
          <p:cNvSpPr>
            <a:spLocks noGrp="1"/>
          </p:cNvSpPr>
          <p:nvPr>
            <p:ph type="title"/>
          </p:nvPr>
        </p:nvSpPr>
        <p:spPr>
          <a:xfrm>
            <a:off x="609600" y="136525"/>
            <a:ext cx="10515600" cy="1325563"/>
          </a:xfrm>
        </p:spPr>
        <p:txBody>
          <a:bodyPr/>
          <a:lstStyle/>
          <a:p>
            <a:r>
              <a:rPr lang="en-CH" dirty="0"/>
              <a:t>Electrification + nitrogense enzyme</a:t>
            </a:r>
          </a:p>
        </p:txBody>
      </p:sp>
      <p:sp>
        <p:nvSpPr>
          <p:cNvPr id="7" name="TextBox 6">
            <a:extLst>
              <a:ext uri="{FF2B5EF4-FFF2-40B4-BE49-F238E27FC236}">
                <a16:creationId xmlns:a16="http://schemas.microsoft.com/office/drawing/2014/main" id="{9B6E3CFE-BBF5-5A3E-5F86-4E013FB8797E}"/>
              </a:ext>
            </a:extLst>
          </p:cNvPr>
          <p:cNvSpPr txBox="1"/>
          <p:nvPr/>
        </p:nvSpPr>
        <p:spPr>
          <a:xfrm>
            <a:off x="7949294" y="4726943"/>
            <a:ext cx="4242706" cy="1477328"/>
          </a:xfrm>
          <a:prstGeom prst="rect">
            <a:avLst/>
          </a:prstGeom>
          <a:noFill/>
        </p:spPr>
        <p:txBody>
          <a:bodyPr wrap="square">
            <a:spAutoFit/>
          </a:bodyPr>
          <a:lstStyle/>
          <a:p>
            <a:r>
              <a:rPr lang="en-GB" b="0" i="0" dirty="0">
                <a:solidFill>
                  <a:srgbClr val="222222"/>
                </a:solidFill>
                <a:effectLst/>
                <a:latin typeface="Arial" panose="020B0604020202020204" pitchFamily="34" charset="0"/>
              </a:rPr>
              <a:t>Liu, C.; Sakimoto, K.K.; Colón, B.C.; Silver, P.A.; Nocera, D.G. Ambient nitrogen reduction cycle using a hybrid inorganic-biological system. </a:t>
            </a:r>
            <a:r>
              <a:rPr lang="en-GB" b="0" i="1" dirty="0">
                <a:solidFill>
                  <a:srgbClr val="222222"/>
                </a:solidFill>
                <a:effectLst/>
                <a:latin typeface="Arial" panose="020B0604020202020204" pitchFamily="34" charset="0"/>
              </a:rPr>
              <a:t>Proc. Natl. Acad. Sci. USA</a:t>
            </a:r>
            <a:r>
              <a:rPr lang="en-GB" b="0" i="0" dirty="0">
                <a:solidFill>
                  <a:srgbClr val="222222"/>
                </a:solidFill>
                <a:effectLst/>
                <a:latin typeface="Arial" panose="020B0604020202020204" pitchFamily="34" charset="0"/>
              </a:rPr>
              <a:t> </a:t>
            </a:r>
            <a:r>
              <a:rPr lang="en-GB" b="1" i="0" dirty="0">
                <a:solidFill>
                  <a:srgbClr val="222222"/>
                </a:solidFill>
                <a:effectLst/>
                <a:latin typeface="Arial" panose="020B0604020202020204" pitchFamily="34" charset="0"/>
              </a:rPr>
              <a:t>2017</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114</a:t>
            </a:r>
            <a:r>
              <a:rPr lang="en-GB" b="0" i="0" dirty="0">
                <a:solidFill>
                  <a:srgbClr val="222222"/>
                </a:solidFill>
                <a:effectLst/>
                <a:latin typeface="Arial" panose="020B0604020202020204" pitchFamily="34" charset="0"/>
              </a:rPr>
              <a:t>, 6450–6455.</a:t>
            </a:r>
            <a:endParaRPr lang="en-CH" dirty="0"/>
          </a:p>
        </p:txBody>
      </p:sp>
    </p:spTree>
    <p:extLst>
      <p:ext uri="{BB962C8B-B14F-4D97-AF65-F5344CB8AC3E}">
        <p14:creationId xmlns:p14="http://schemas.microsoft.com/office/powerpoint/2010/main" val="40604806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09453-E66D-6709-7AB3-5EE80C71EBC1}"/>
              </a:ext>
            </a:extLst>
          </p:cNvPr>
          <p:cNvSpPr>
            <a:spLocks noGrp="1"/>
          </p:cNvSpPr>
          <p:nvPr>
            <p:ph type="title"/>
          </p:nvPr>
        </p:nvSpPr>
        <p:spPr/>
        <p:txBody>
          <a:bodyPr/>
          <a:lstStyle/>
          <a:p>
            <a:r>
              <a:rPr lang="en-GB" dirty="0"/>
              <a:t>Agriculture-relevance</a:t>
            </a:r>
            <a:endParaRPr lang="en-CH" dirty="0"/>
          </a:p>
        </p:txBody>
      </p:sp>
      <p:sp>
        <p:nvSpPr>
          <p:cNvPr id="4" name="Slide Number Placeholder 3">
            <a:extLst>
              <a:ext uri="{FF2B5EF4-FFF2-40B4-BE49-F238E27FC236}">
                <a16:creationId xmlns:a16="http://schemas.microsoft.com/office/drawing/2014/main" id="{15F6683F-6174-14A2-0413-DB59C864B80B}"/>
              </a:ext>
            </a:extLst>
          </p:cNvPr>
          <p:cNvSpPr>
            <a:spLocks noGrp="1"/>
          </p:cNvSpPr>
          <p:nvPr>
            <p:ph type="sldNum" sz="quarter" idx="12"/>
          </p:nvPr>
        </p:nvSpPr>
        <p:spPr/>
        <p:txBody>
          <a:bodyPr/>
          <a:lstStyle/>
          <a:p>
            <a:fld id="{75E2DF90-EC96-AF41-A257-452D35D64E8B}" type="slidenum">
              <a:rPr lang="en-CH" smtClean="0"/>
              <a:t>40</a:t>
            </a:fld>
            <a:endParaRPr lang="en-CH"/>
          </a:p>
        </p:txBody>
      </p:sp>
      <p:sp>
        <p:nvSpPr>
          <p:cNvPr id="6" name="TextBox 5">
            <a:extLst>
              <a:ext uri="{FF2B5EF4-FFF2-40B4-BE49-F238E27FC236}">
                <a16:creationId xmlns:a16="http://schemas.microsoft.com/office/drawing/2014/main" id="{1B239C10-91B5-536E-59E8-DF4BB57A04DC}"/>
              </a:ext>
            </a:extLst>
          </p:cNvPr>
          <p:cNvSpPr txBox="1"/>
          <p:nvPr/>
        </p:nvSpPr>
        <p:spPr>
          <a:xfrm>
            <a:off x="838200" y="1607473"/>
            <a:ext cx="10314214" cy="4832092"/>
          </a:xfrm>
          <a:prstGeom prst="rect">
            <a:avLst/>
          </a:prstGeom>
          <a:noFill/>
        </p:spPr>
        <p:txBody>
          <a:bodyPr wrap="square" rtlCol="0">
            <a:spAutoFit/>
          </a:bodyPr>
          <a:lstStyle/>
          <a:p>
            <a:pPr algn="just"/>
            <a:r>
              <a:rPr lang="en-GB" sz="2800" dirty="0"/>
              <a:t>Nitrogen (N) is very commonly the most limiting nutrient for plant growth in many natural ecosystems and agricultural settings, after water.</a:t>
            </a:r>
          </a:p>
          <a:p>
            <a:pPr algn="just"/>
            <a:endParaRPr lang="en-GB" sz="2800" dirty="0"/>
          </a:p>
          <a:p>
            <a:pPr algn="just"/>
            <a:r>
              <a:rPr lang="en-GB" sz="2800" b="1" dirty="0"/>
              <a:t>The Nitrogen Bridge:</a:t>
            </a:r>
            <a:r>
              <a:rPr lang="en-GB" sz="2800" dirty="0"/>
              <a:t> Although the atmosphere is nearly 80% nitrogen gas (N2​), plants cannot use it directly. </a:t>
            </a:r>
          </a:p>
          <a:p>
            <a:pPr algn="just"/>
            <a:endParaRPr lang="en-GB" sz="2800" dirty="0"/>
          </a:p>
          <a:p>
            <a:pPr algn="just"/>
            <a:r>
              <a:rPr lang="en-GB" sz="2800" dirty="0"/>
              <a:t>Global Share: Ammonia production accounts for approximately 1.2% to 2% of global carbon dioxide (CO2​) emissions. This results in direct emissions of around 420 to 500 million tonnes of CO2​ annually.</a:t>
            </a:r>
          </a:p>
        </p:txBody>
      </p:sp>
    </p:spTree>
    <p:extLst>
      <p:ext uri="{BB962C8B-B14F-4D97-AF65-F5344CB8AC3E}">
        <p14:creationId xmlns:p14="http://schemas.microsoft.com/office/powerpoint/2010/main" val="20758702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7AE05-BF13-E7F1-6C6F-FD729BFEAFA4}"/>
              </a:ext>
            </a:extLst>
          </p:cNvPr>
          <p:cNvSpPr>
            <a:spLocks noGrp="1"/>
          </p:cNvSpPr>
          <p:nvPr>
            <p:ph type="title"/>
          </p:nvPr>
        </p:nvSpPr>
        <p:spPr>
          <a:xfrm>
            <a:off x="420757" y="-50265"/>
            <a:ext cx="10515600" cy="1325563"/>
          </a:xfrm>
        </p:spPr>
        <p:txBody>
          <a:bodyPr/>
          <a:lstStyle/>
          <a:p>
            <a:r>
              <a:rPr lang="en-CH" dirty="0"/>
              <a:t>Exercise:</a:t>
            </a:r>
          </a:p>
        </p:txBody>
      </p:sp>
      <p:sp>
        <p:nvSpPr>
          <p:cNvPr id="3" name="Content Placeholder 2">
            <a:extLst>
              <a:ext uri="{FF2B5EF4-FFF2-40B4-BE49-F238E27FC236}">
                <a16:creationId xmlns:a16="http://schemas.microsoft.com/office/drawing/2014/main" id="{2CFFB804-E03F-9935-C109-617288598AD6}"/>
              </a:ext>
            </a:extLst>
          </p:cNvPr>
          <p:cNvSpPr>
            <a:spLocks noGrp="1"/>
          </p:cNvSpPr>
          <p:nvPr>
            <p:ph idx="1"/>
          </p:nvPr>
        </p:nvSpPr>
        <p:spPr>
          <a:xfrm>
            <a:off x="420757" y="993912"/>
            <a:ext cx="5056685" cy="5806023"/>
          </a:xfrm>
        </p:spPr>
        <p:txBody>
          <a:bodyPr>
            <a:normAutofit lnSpcReduction="10000"/>
          </a:bodyPr>
          <a:lstStyle/>
          <a:p>
            <a:r>
              <a:rPr lang="en-CH" dirty="0"/>
              <a:t>What are the possible life form on Mars?</a:t>
            </a:r>
          </a:p>
          <a:p>
            <a:pPr marL="0" indent="0">
              <a:buNone/>
            </a:pPr>
            <a:r>
              <a:rPr lang="en-GB" dirty="0"/>
              <a:t>The atmosphere of Mars is composed primarily of carbon dioxide (about 95%), </a:t>
            </a:r>
          </a:p>
          <a:p>
            <a:pPr marL="0" indent="0">
              <a:buNone/>
            </a:pPr>
            <a:r>
              <a:rPr lang="en-GB" dirty="0"/>
              <a:t>smaller amounts of nitrogen (around 2.7%),</a:t>
            </a:r>
          </a:p>
          <a:p>
            <a:pPr marL="0" indent="0">
              <a:buNone/>
            </a:pPr>
            <a:r>
              <a:rPr lang="en-GB" dirty="0"/>
              <a:t>argon (around 1.6%), </a:t>
            </a:r>
          </a:p>
          <a:p>
            <a:pPr marL="0" indent="0">
              <a:buNone/>
            </a:pPr>
            <a:r>
              <a:rPr lang="en-GB" dirty="0"/>
              <a:t>plus trace gases like oxygen, </a:t>
            </a:r>
          </a:p>
          <a:p>
            <a:pPr marL="0" indent="0">
              <a:buNone/>
            </a:pPr>
            <a:r>
              <a:rPr lang="en-GB" dirty="0"/>
              <a:t>hydrogen,</a:t>
            </a:r>
          </a:p>
          <a:p>
            <a:pPr marL="0" indent="0">
              <a:buNone/>
            </a:pPr>
            <a:r>
              <a:rPr lang="en-GB" dirty="0"/>
              <a:t>carbon monoxide, </a:t>
            </a:r>
          </a:p>
          <a:p>
            <a:pPr marL="0" indent="0">
              <a:buNone/>
            </a:pPr>
            <a:r>
              <a:rPr lang="en-GB" dirty="0"/>
              <a:t>water vapor, </a:t>
            </a:r>
          </a:p>
          <a:p>
            <a:pPr marL="0" indent="0">
              <a:buNone/>
            </a:pPr>
            <a:r>
              <a:rPr lang="en-GB" dirty="0"/>
              <a:t>Minerals.</a:t>
            </a:r>
            <a:endParaRPr lang="en-CH" dirty="0"/>
          </a:p>
        </p:txBody>
      </p:sp>
      <p:sp>
        <p:nvSpPr>
          <p:cNvPr id="4" name="Slide Number Placeholder 3">
            <a:extLst>
              <a:ext uri="{FF2B5EF4-FFF2-40B4-BE49-F238E27FC236}">
                <a16:creationId xmlns:a16="http://schemas.microsoft.com/office/drawing/2014/main" id="{FFF64204-1D01-E0C9-0A25-CE9DF796FD1A}"/>
              </a:ext>
            </a:extLst>
          </p:cNvPr>
          <p:cNvSpPr>
            <a:spLocks noGrp="1"/>
          </p:cNvSpPr>
          <p:nvPr>
            <p:ph type="sldNum" sz="quarter" idx="12"/>
          </p:nvPr>
        </p:nvSpPr>
        <p:spPr/>
        <p:txBody>
          <a:bodyPr/>
          <a:lstStyle/>
          <a:p>
            <a:fld id="{75E2DF90-EC96-AF41-A257-452D35D64E8B}" type="slidenum">
              <a:rPr lang="en-CH" smtClean="0"/>
              <a:t>41</a:t>
            </a:fld>
            <a:endParaRPr lang="en-CH"/>
          </a:p>
        </p:txBody>
      </p:sp>
      <p:pic>
        <p:nvPicPr>
          <p:cNvPr id="5" name="Picture 2" descr="The electron tower diagram for selected microbial redox couples. Redox... |  Download Scientific Diagram">
            <a:extLst>
              <a:ext uri="{FF2B5EF4-FFF2-40B4-BE49-F238E27FC236}">
                <a16:creationId xmlns:a16="http://schemas.microsoft.com/office/drawing/2014/main" id="{A58996EC-B65A-0EB9-1BB7-83D2202DB8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7442" y="365125"/>
            <a:ext cx="6714558" cy="5806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7117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100A2-FC3B-471A-625A-B1424B31979E}"/>
              </a:ext>
            </a:extLst>
          </p:cNvPr>
          <p:cNvSpPr>
            <a:spLocks noGrp="1"/>
          </p:cNvSpPr>
          <p:nvPr>
            <p:ph type="title"/>
          </p:nvPr>
        </p:nvSpPr>
        <p:spPr>
          <a:xfrm>
            <a:off x="838200" y="50611"/>
            <a:ext cx="10515600" cy="1325563"/>
          </a:xfrm>
        </p:spPr>
        <p:txBody>
          <a:bodyPr/>
          <a:lstStyle/>
          <a:p>
            <a:r>
              <a:rPr lang="en-CH" dirty="0"/>
              <a:t>Reflection:</a:t>
            </a:r>
          </a:p>
        </p:txBody>
      </p:sp>
      <p:sp>
        <p:nvSpPr>
          <p:cNvPr id="3" name="Content Placeholder 2">
            <a:extLst>
              <a:ext uri="{FF2B5EF4-FFF2-40B4-BE49-F238E27FC236}">
                <a16:creationId xmlns:a16="http://schemas.microsoft.com/office/drawing/2014/main" id="{25F3CE8D-AAA1-673D-6E03-226B46320846}"/>
              </a:ext>
            </a:extLst>
          </p:cNvPr>
          <p:cNvSpPr>
            <a:spLocks noGrp="1"/>
          </p:cNvSpPr>
          <p:nvPr>
            <p:ph idx="1"/>
          </p:nvPr>
        </p:nvSpPr>
        <p:spPr>
          <a:xfrm>
            <a:off x="838200" y="1114916"/>
            <a:ext cx="10515600" cy="1141479"/>
          </a:xfrm>
        </p:spPr>
        <p:txBody>
          <a:bodyPr/>
          <a:lstStyle/>
          <a:p>
            <a:r>
              <a:rPr lang="en-CH" dirty="0"/>
              <a:t>How does the concentration matter??</a:t>
            </a:r>
          </a:p>
          <a:p>
            <a:pPr marL="0" indent="0">
              <a:buNone/>
            </a:pPr>
            <a:r>
              <a:rPr lang="en-GB" dirty="0"/>
              <a:t>https://</a:t>
            </a:r>
            <a:r>
              <a:rPr lang="en-GB" dirty="0" err="1"/>
              <a:t>www.nature.com</a:t>
            </a:r>
            <a:r>
              <a:rPr lang="en-GB" dirty="0"/>
              <a:t>/articles/s41598-020-62213-6</a:t>
            </a:r>
            <a:endParaRPr lang="en-CH" dirty="0"/>
          </a:p>
        </p:txBody>
      </p:sp>
      <p:sp>
        <p:nvSpPr>
          <p:cNvPr id="4" name="Slide Number Placeholder 3">
            <a:extLst>
              <a:ext uri="{FF2B5EF4-FFF2-40B4-BE49-F238E27FC236}">
                <a16:creationId xmlns:a16="http://schemas.microsoft.com/office/drawing/2014/main" id="{B8A95830-1E85-D7DD-D920-B068CF9CA3EA}"/>
              </a:ext>
            </a:extLst>
          </p:cNvPr>
          <p:cNvSpPr>
            <a:spLocks noGrp="1"/>
          </p:cNvSpPr>
          <p:nvPr>
            <p:ph type="sldNum" sz="quarter" idx="12"/>
          </p:nvPr>
        </p:nvSpPr>
        <p:spPr/>
        <p:txBody>
          <a:bodyPr/>
          <a:lstStyle/>
          <a:p>
            <a:fld id="{75E2DF90-EC96-AF41-A257-452D35D64E8B}" type="slidenum">
              <a:rPr lang="en-CH" smtClean="0"/>
              <a:t>42</a:t>
            </a:fld>
            <a:endParaRPr lang="en-CH"/>
          </a:p>
        </p:txBody>
      </p:sp>
      <p:pic>
        <p:nvPicPr>
          <p:cNvPr id="17410" name="Picture 2" descr="figure 1">
            <a:extLst>
              <a:ext uri="{FF2B5EF4-FFF2-40B4-BE49-F238E27FC236}">
                <a16:creationId xmlns:a16="http://schemas.microsoft.com/office/drawing/2014/main" id="{47DBB12B-2BDE-E66D-6323-56CB89A9A1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4172" y="2256395"/>
            <a:ext cx="5792765" cy="44650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graphics, text, diagram, screenshot&#10;&#10;Description automatically generated">
            <a:extLst>
              <a:ext uri="{FF2B5EF4-FFF2-40B4-BE49-F238E27FC236}">
                <a16:creationId xmlns:a16="http://schemas.microsoft.com/office/drawing/2014/main" id="{1AE5DA98-34FE-FE44-16AD-D97035E40CA6}"/>
              </a:ext>
            </a:extLst>
          </p:cNvPr>
          <p:cNvPicPr>
            <a:picLocks noChangeAspect="1"/>
          </p:cNvPicPr>
          <p:nvPr/>
        </p:nvPicPr>
        <p:blipFill>
          <a:blip r:embed="rId3"/>
          <a:stretch>
            <a:fillRect/>
          </a:stretch>
        </p:blipFill>
        <p:spPr>
          <a:xfrm>
            <a:off x="8471166" y="2116899"/>
            <a:ext cx="3511491" cy="3876805"/>
          </a:xfrm>
          <a:prstGeom prst="rect">
            <a:avLst/>
          </a:prstGeom>
        </p:spPr>
      </p:pic>
    </p:spTree>
    <p:extLst>
      <p:ext uri="{BB962C8B-B14F-4D97-AF65-F5344CB8AC3E}">
        <p14:creationId xmlns:p14="http://schemas.microsoft.com/office/powerpoint/2010/main" val="113246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BE56B-EF57-4955-5ABD-C5E668AAB96D}"/>
              </a:ext>
            </a:extLst>
          </p:cNvPr>
          <p:cNvSpPr>
            <a:spLocks noGrp="1"/>
          </p:cNvSpPr>
          <p:nvPr>
            <p:ph type="title"/>
          </p:nvPr>
        </p:nvSpPr>
        <p:spPr/>
        <p:txBody>
          <a:bodyPr/>
          <a:lstStyle/>
          <a:p>
            <a:r>
              <a:rPr lang="en-CH" dirty="0"/>
              <a:t>Where does chemical energy come from?</a:t>
            </a:r>
          </a:p>
        </p:txBody>
      </p:sp>
      <p:sp>
        <p:nvSpPr>
          <p:cNvPr id="3" name="Content Placeholder 2">
            <a:extLst>
              <a:ext uri="{FF2B5EF4-FFF2-40B4-BE49-F238E27FC236}">
                <a16:creationId xmlns:a16="http://schemas.microsoft.com/office/drawing/2014/main" id="{1F9A4F0D-F286-97AA-D127-4A90EDB535B4}"/>
              </a:ext>
            </a:extLst>
          </p:cNvPr>
          <p:cNvSpPr>
            <a:spLocks noGrp="1"/>
          </p:cNvSpPr>
          <p:nvPr>
            <p:ph idx="1"/>
          </p:nvPr>
        </p:nvSpPr>
        <p:spPr>
          <a:xfrm>
            <a:off x="838200" y="1505607"/>
            <a:ext cx="10515600" cy="5076496"/>
          </a:xfrm>
        </p:spPr>
        <p:txBody>
          <a:bodyPr>
            <a:normAutofit fontScale="92500" lnSpcReduction="10000"/>
          </a:bodyPr>
          <a:lstStyle/>
          <a:p>
            <a:r>
              <a:rPr lang="en-GB" dirty="0"/>
              <a:t>A quote by </a:t>
            </a:r>
            <a:r>
              <a:rPr lang="en-GB" dirty="0">
                <a:hlinkClick r:id="rId2"/>
              </a:rPr>
              <a:t>Nobel Prize-winning biochemist Albert Szent-Györgyi</a:t>
            </a:r>
            <a:r>
              <a:rPr lang="en-GB" dirty="0"/>
              <a:t>: "Life is nothing but an electron looking for a place to rest”</a:t>
            </a:r>
          </a:p>
          <a:p>
            <a:r>
              <a:rPr lang="en-CH" dirty="0"/>
              <a:t>What is Redox Reaction? </a:t>
            </a:r>
            <a:r>
              <a:rPr lang="en-GB" dirty="0">
                <a:hlinkClick r:id="rId3"/>
              </a:rPr>
              <a:t>h</a:t>
            </a:r>
            <a:r>
              <a:rPr lang="en-GB" dirty="0">
                <a:hlinkClick r:id="rId3"/>
              </a:rPr>
              <a:t>ttps://www.youtube.com/watch?v=lQ6FBA1HM3s</a:t>
            </a:r>
            <a:endParaRPr lang="en-CH" dirty="0"/>
          </a:p>
          <a:p>
            <a:pPr marL="0" indent="0">
              <a:buNone/>
            </a:pPr>
            <a:r>
              <a:rPr lang="en-GB" dirty="0"/>
              <a:t>A </a:t>
            </a:r>
            <a:r>
              <a:rPr lang="en-GB" b="1" dirty="0"/>
              <a:t>redox reaction</a:t>
            </a:r>
            <a:r>
              <a:rPr lang="en-GB" dirty="0"/>
              <a:t> (short for </a:t>
            </a:r>
            <a:r>
              <a:rPr lang="en-GB" i="1" dirty="0"/>
              <a:t>reduction–oxidation reaction</a:t>
            </a:r>
            <a:r>
              <a:rPr lang="en-GB" dirty="0"/>
              <a:t>) is a chemical reaction in which electrons are transferred between two chemical species.</a:t>
            </a:r>
          </a:p>
          <a:p>
            <a:pPr marL="0" indent="0">
              <a:buNone/>
            </a:pPr>
            <a:r>
              <a:rPr lang="en-GB" dirty="0"/>
              <a:t>It always involves </a:t>
            </a:r>
            <a:r>
              <a:rPr lang="en-GB" b="1" dirty="0"/>
              <a:t>two processes happening at the same time</a:t>
            </a:r>
            <a:r>
              <a:rPr lang="en-GB" dirty="0"/>
              <a:t>:</a:t>
            </a:r>
          </a:p>
          <a:p>
            <a:pPr marL="0" indent="0">
              <a:buNone/>
            </a:pPr>
            <a:r>
              <a:rPr lang="en-GB" b="1" dirty="0"/>
              <a:t>Oxidation</a:t>
            </a:r>
            <a:r>
              <a:rPr lang="en-GB" dirty="0"/>
              <a:t> → loss of electrons</a:t>
            </a:r>
          </a:p>
          <a:p>
            <a:pPr lvl="1"/>
            <a:r>
              <a:rPr lang="en-GB" dirty="0"/>
              <a:t>The species that loses electrons is the </a:t>
            </a:r>
            <a:r>
              <a:rPr lang="en-GB" b="1" dirty="0"/>
              <a:t>reducing agent</a:t>
            </a:r>
            <a:r>
              <a:rPr lang="en-GB" dirty="0"/>
              <a:t> (it gets oxidized).</a:t>
            </a:r>
          </a:p>
          <a:p>
            <a:pPr marL="0" indent="0">
              <a:buNone/>
            </a:pPr>
            <a:r>
              <a:rPr lang="en-GB" b="1" dirty="0"/>
              <a:t>Reduction</a:t>
            </a:r>
            <a:r>
              <a:rPr lang="en-GB" dirty="0"/>
              <a:t> → gain of electrons</a:t>
            </a:r>
          </a:p>
          <a:p>
            <a:pPr lvl="1"/>
            <a:r>
              <a:rPr lang="en-GB" dirty="0"/>
              <a:t>The species that gains electrons is the </a:t>
            </a:r>
            <a:r>
              <a:rPr lang="en-GB" b="1" dirty="0"/>
              <a:t>oxidizing agent</a:t>
            </a:r>
            <a:r>
              <a:rPr lang="en-GB" dirty="0"/>
              <a:t> (it gets reduced).</a:t>
            </a:r>
          </a:p>
          <a:p>
            <a:pPr marL="457200" lvl="1" indent="0">
              <a:buNone/>
            </a:pPr>
            <a:r>
              <a:rPr lang="en-CH" b="1" dirty="0">
                <a:solidFill>
                  <a:srgbClr val="FF0000"/>
                </a:solidFill>
              </a:rPr>
              <a:t>Always need an electron donor and an electron acceptor! </a:t>
            </a:r>
          </a:p>
        </p:txBody>
      </p:sp>
      <p:sp>
        <p:nvSpPr>
          <p:cNvPr id="4" name="Slide Number Placeholder 3">
            <a:extLst>
              <a:ext uri="{FF2B5EF4-FFF2-40B4-BE49-F238E27FC236}">
                <a16:creationId xmlns:a16="http://schemas.microsoft.com/office/drawing/2014/main" id="{AD5FD357-2786-29E2-FE4F-82872B1DA24F}"/>
              </a:ext>
            </a:extLst>
          </p:cNvPr>
          <p:cNvSpPr>
            <a:spLocks noGrp="1"/>
          </p:cNvSpPr>
          <p:nvPr>
            <p:ph type="sldNum" sz="quarter" idx="12"/>
          </p:nvPr>
        </p:nvSpPr>
        <p:spPr/>
        <p:txBody>
          <a:bodyPr/>
          <a:lstStyle/>
          <a:p>
            <a:fld id="{75E2DF90-EC96-AF41-A257-452D35D64E8B}" type="slidenum">
              <a:rPr lang="en-CH" smtClean="0"/>
              <a:t>4</a:t>
            </a:fld>
            <a:endParaRPr lang="en-CH"/>
          </a:p>
        </p:txBody>
      </p:sp>
    </p:spTree>
    <p:extLst>
      <p:ext uri="{BB962C8B-B14F-4D97-AF65-F5344CB8AC3E}">
        <p14:creationId xmlns:p14="http://schemas.microsoft.com/office/powerpoint/2010/main" val="3510981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5CB6D-EE65-A63A-B3C8-94E9D7292CC8}"/>
              </a:ext>
            </a:extLst>
          </p:cNvPr>
          <p:cNvSpPr>
            <a:spLocks noGrp="1"/>
          </p:cNvSpPr>
          <p:nvPr>
            <p:ph type="title"/>
          </p:nvPr>
        </p:nvSpPr>
        <p:spPr>
          <a:xfrm>
            <a:off x="838200" y="1172845"/>
            <a:ext cx="5257800" cy="2499995"/>
          </a:xfrm>
        </p:spPr>
        <p:txBody>
          <a:bodyPr>
            <a:normAutofit/>
          </a:bodyPr>
          <a:lstStyle/>
          <a:p>
            <a:r>
              <a:rPr lang="en-CH" dirty="0"/>
              <a:t>What are the two sources of energy for life? </a:t>
            </a:r>
          </a:p>
        </p:txBody>
      </p:sp>
      <p:pic>
        <p:nvPicPr>
          <p:cNvPr id="1026" name="Picture 2" descr="Solved Use the Redox Tower below to determine if the | Chegg.com">
            <a:extLst>
              <a:ext uri="{FF2B5EF4-FFF2-40B4-BE49-F238E27FC236}">
                <a16:creationId xmlns:a16="http://schemas.microsoft.com/office/drawing/2014/main" id="{5E59B8DD-6B4A-0986-66D1-43CF47D42B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269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C5C3303-C48E-DC20-B2C7-9E28747C58F0}"/>
              </a:ext>
            </a:extLst>
          </p:cNvPr>
          <p:cNvSpPr>
            <a:spLocks noGrp="1"/>
          </p:cNvSpPr>
          <p:nvPr>
            <p:ph type="sldNum" sz="quarter" idx="12"/>
          </p:nvPr>
        </p:nvSpPr>
        <p:spPr/>
        <p:txBody>
          <a:bodyPr/>
          <a:lstStyle/>
          <a:p>
            <a:fld id="{75E2DF90-EC96-AF41-A257-452D35D64E8B}" type="slidenum">
              <a:rPr lang="en-CH" smtClean="0"/>
              <a:t>5</a:t>
            </a:fld>
            <a:endParaRPr lang="en-CH"/>
          </a:p>
        </p:txBody>
      </p:sp>
      <p:sp>
        <p:nvSpPr>
          <p:cNvPr id="3" name="Rectangle 2">
            <a:extLst>
              <a:ext uri="{FF2B5EF4-FFF2-40B4-BE49-F238E27FC236}">
                <a16:creationId xmlns:a16="http://schemas.microsoft.com/office/drawing/2014/main" id="{37A9F218-FCF9-4527-327B-68293A2532BE}"/>
              </a:ext>
            </a:extLst>
          </p:cNvPr>
          <p:cNvSpPr/>
          <p:nvPr/>
        </p:nvSpPr>
        <p:spPr>
          <a:xfrm>
            <a:off x="6273210" y="1127051"/>
            <a:ext cx="903767" cy="50499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spTree>
    <p:extLst>
      <p:ext uri="{BB962C8B-B14F-4D97-AF65-F5344CB8AC3E}">
        <p14:creationId xmlns:p14="http://schemas.microsoft.com/office/powerpoint/2010/main" val="572353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01B5-FE76-8135-E722-D748D7DC6BCF}"/>
              </a:ext>
            </a:extLst>
          </p:cNvPr>
          <p:cNvSpPr>
            <a:spLocks noGrp="1"/>
          </p:cNvSpPr>
          <p:nvPr>
            <p:ph type="title"/>
          </p:nvPr>
        </p:nvSpPr>
        <p:spPr>
          <a:xfrm>
            <a:off x="155294" y="275594"/>
            <a:ext cx="2830974" cy="3227161"/>
          </a:xfrm>
        </p:spPr>
        <p:txBody>
          <a:bodyPr>
            <a:normAutofit/>
          </a:bodyPr>
          <a:lstStyle/>
          <a:p>
            <a:r>
              <a:rPr lang="en-CH" sz="3000" dirty="0"/>
              <a:t>What are some common chemicals you see on this tower?</a:t>
            </a:r>
          </a:p>
        </p:txBody>
      </p:sp>
      <p:sp>
        <p:nvSpPr>
          <p:cNvPr id="3" name="Content Placeholder 2">
            <a:extLst>
              <a:ext uri="{FF2B5EF4-FFF2-40B4-BE49-F238E27FC236}">
                <a16:creationId xmlns:a16="http://schemas.microsoft.com/office/drawing/2014/main" id="{B422554D-0634-FEBF-B91E-B4A8C4F742C0}"/>
              </a:ext>
            </a:extLst>
          </p:cNvPr>
          <p:cNvSpPr>
            <a:spLocks noGrp="1"/>
          </p:cNvSpPr>
          <p:nvPr>
            <p:ph idx="1"/>
          </p:nvPr>
        </p:nvSpPr>
        <p:spPr>
          <a:xfrm>
            <a:off x="4173" y="3298144"/>
            <a:ext cx="5257800" cy="3058206"/>
          </a:xfrm>
        </p:spPr>
        <p:txBody>
          <a:bodyPr/>
          <a:lstStyle/>
          <a:p>
            <a:r>
              <a:rPr lang="en-CH" dirty="0"/>
              <a:t>Where is O</a:t>
            </a:r>
            <a:r>
              <a:rPr lang="en-CH" baseline="-25000" dirty="0"/>
              <a:t>2</a:t>
            </a:r>
            <a:r>
              <a:rPr lang="en-CH" dirty="0"/>
              <a:t>?</a:t>
            </a:r>
          </a:p>
          <a:p>
            <a:r>
              <a:rPr lang="en-CH" dirty="0"/>
              <a:t>Where is sugar?</a:t>
            </a:r>
          </a:p>
        </p:txBody>
      </p:sp>
      <p:pic>
        <p:nvPicPr>
          <p:cNvPr id="4" name="Picture 2" descr="Solved Use the Redox Tower below to determine if the | Chegg.com">
            <a:extLst>
              <a:ext uri="{FF2B5EF4-FFF2-40B4-BE49-F238E27FC236}">
                <a16:creationId xmlns:a16="http://schemas.microsoft.com/office/drawing/2014/main" id="{1EC59227-22F2-3B2E-9640-C401DBA86A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130856"/>
            <a:ext cx="6269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5737AF53-B9DF-9C56-214F-D972AC1689CF}"/>
              </a:ext>
            </a:extLst>
          </p:cNvPr>
          <p:cNvSpPr>
            <a:spLocks noGrp="1"/>
          </p:cNvSpPr>
          <p:nvPr>
            <p:ph type="sldNum" sz="quarter" idx="12"/>
          </p:nvPr>
        </p:nvSpPr>
        <p:spPr/>
        <p:txBody>
          <a:bodyPr/>
          <a:lstStyle/>
          <a:p>
            <a:fld id="{75E2DF90-EC96-AF41-A257-452D35D64E8B}" type="slidenum">
              <a:rPr lang="en-CH" smtClean="0"/>
              <a:t>6</a:t>
            </a:fld>
            <a:endParaRPr lang="en-CH"/>
          </a:p>
        </p:txBody>
      </p:sp>
      <p:sp>
        <p:nvSpPr>
          <p:cNvPr id="6" name="Rectangle 5">
            <a:extLst>
              <a:ext uri="{FF2B5EF4-FFF2-40B4-BE49-F238E27FC236}">
                <a16:creationId xmlns:a16="http://schemas.microsoft.com/office/drawing/2014/main" id="{B4B4A9B1-91AA-4AD0-7637-51DB19FABDA3}"/>
              </a:ext>
            </a:extLst>
          </p:cNvPr>
          <p:cNvSpPr/>
          <p:nvPr/>
        </p:nvSpPr>
        <p:spPr>
          <a:xfrm>
            <a:off x="6273210" y="1127051"/>
            <a:ext cx="903767" cy="50499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pic>
        <p:nvPicPr>
          <p:cNvPr id="7" name="Picture 2" descr="The electron tower diagram for selected microbial redox couples. Redox... |  Download Scientific Diagram">
            <a:extLst>
              <a:ext uri="{FF2B5EF4-FFF2-40B4-BE49-F238E27FC236}">
                <a16:creationId xmlns:a16="http://schemas.microsoft.com/office/drawing/2014/main" id="{8F9F2CFB-6729-CC66-BC52-E62265A3CE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8721" y="501650"/>
            <a:ext cx="6714558" cy="5806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04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9A2BC-4CB4-66A7-D05C-1D20CF78F2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335E1E-A35C-B276-E57A-C246E87E214D}"/>
              </a:ext>
            </a:extLst>
          </p:cNvPr>
          <p:cNvSpPr>
            <a:spLocks noGrp="1"/>
          </p:cNvSpPr>
          <p:nvPr>
            <p:ph type="title"/>
          </p:nvPr>
        </p:nvSpPr>
        <p:spPr>
          <a:xfrm>
            <a:off x="0" y="1127051"/>
            <a:ext cx="2738721" cy="5730949"/>
          </a:xfrm>
        </p:spPr>
        <p:txBody>
          <a:bodyPr>
            <a:normAutofit/>
          </a:bodyPr>
          <a:lstStyle/>
          <a:p>
            <a:r>
              <a:rPr lang="en-CH" sz="3200" dirty="0"/>
              <a:t>What does it mean if two half reactions are far apart on the tower?</a:t>
            </a:r>
            <a:br>
              <a:rPr lang="en-CH" sz="3200" dirty="0"/>
            </a:br>
            <a:br>
              <a:rPr lang="en-CH" sz="3200" dirty="0"/>
            </a:br>
            <a:r>
              <a:rPr lang="en-CH" sz="3200" dirty="0"/>
              <a:t>Why is not all life forms based on the couples furthest apart?</a:t>
            </a:r>
          </a:p>
        </p:txBody>
      </p:sp>
      <p:pic>
        <p:nvPicPr>
          <p:cNvPr id="4" name="Picture 2" descr="Solved Use the Redox Tower below to determine if the | Chegg.com">
            <a:extLst>
              <a:ext uri="{FF2B5EF4-FFF2-40B4-BE49-F238E27FC236}">
                <a16:creationId xmlns:a16="http://schemas.microsoft.com/office/drawing/2014/main" id="{2EC3CBA2-7109-1631-98FD-2E98020B1E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130856"/>
            <a:ext cx="6269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1CF1D3CB-0EE0-7FFF-5472-9823BCE4B673}"/>
              </a:ext>
            </a:extLst>
          </p:cNvPr>
          <p:cNvSpPr>
            <a:spLocks noGrp="1"/>
          </p:cNvSpPr>
          <p:nvPr>
            <p:ph type="sldNum" sz="quarter" idx="12"/>
          </p:nvPr>
        </p:nvSpPr>
        <p:spPr/>
        <p:txBody>
          <a:bodyPr/>
          <a:lstStyle/>
          <a:p>
            <a:fld id="{75E2DF90-EC96-AF41-A257-452D35D64E8B}" type="slidenum">
              <a:rPr lang="en-CH" smtClean="0"/>
              <a:t>7</a:t>
            </a:fld>
            <a:endParaRPr lang="en-CH"/>
          </a:p>
        </p:txBody>
      </p:sp>
      <p:sp>
        <p:nvSpPr>
          <p:cNvPr id="6" name="Rectangle 5">
            <a:extLst>
              <a:ext uri="{FF2B5EF4-FFF2-40B4-BE49-F238E27FC236}">
                <a16:creationId xmlns:a16="http://schemas.microsoft.com/office/drawing/2014/main" id="{ACDA07E0-87DD-F024-6196-FDF4F92878FD}"/>
              </a:ext>
            </a:extLst>
          </p:cNvPr>
          <p:cNvSpPr/>
          <p:nvPr/>
        </p:nvSpPr>
        <p:spPr>
          <a:xfrm>
            <a:off x="6273210" y="1127051"/>
            <a:ext cx="903767" cy="50499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pic>
        <p:nvPicPr>
          <p:cNvPr id="7" name="Picture 2" descr="The electron tower diagram for selected microbial redox couples. Redox... |  Download Scientific Diagram">
            <a:extLst>
              <a:ext uri="{FF2B5EF4-FFF2-40B4-BE49-F238E27FC236}">
                <a16:creationId xmlns:a16="http://schemas.microsoft.com/office/drawing/2014/main" id="{8A40C408-03E5-DF71-8984-878F682CC2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8721" y="501650"/>
            <a:ext cx="6714558" cy="5806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527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7E7D7-9782-84E4-540E-FEF5735FEAA4}"/>
              </a:ext>
            </a:extLst>
          </p:cNvPr>
          <p:cNvSpPr>
            <a:spLocks noGrp="1"/>
          </p:cNvSpPr>
          <p:nvPr>
            <p:ph type="title"/>
          </p:nvPr>
        </p:nvSpPr>
        <p:spPr>
          <a:xfrm>
            <a:off x="2975674" y="365125"/>
            <a:ext cx="8378125" cy="1325563"/>
          </a:xfrm>
        </p:spPr>
        <p:txBody>
          <a:bodyPr>
            <a:normAutofit fontScale="90000"/>
          </a:bodyPr>
          <a:lstStyle/>
          <a:p>
            <a:r>
              <a:rPr lang="en-CH" dirty="0"/>
              <a:t>The chemical profile along the depth of soil or water in nature:</a:t>
            </a:r>
            <a:br>
              <a:rPr lang="en-CH" dirty="0"/>
            </a:br>
            <a:r>
              <a:rPr lang="en-CH" dirty="0"/>
              <a:t>Why would such profile happen? </a:t>
            </a:r>
          </a:p>
        </p:txBody>
      </p:sp>
      <p:sp>
        <p:nvSpPr>
          <p:cNvPr id="4" name="Slide Number Placeholder 3">
            <a:extLst>
              <a:ext uri="{FF2B5EF4-FFF2-40B4-BE49-F238E27FC236}">
                <a16:creationId xmlns:a16="http://schemas.microsoft.com/office/drawing/2014/main" id="{D2399B29-2AA5-119A-0099-36865BF56873}"/>
              </a:ext>
            </a:extLst>
          </p:cNvPr>
          <p:cNvSpPr>
            <a:spLocks noGrp="1"/>
          </p:cNvSpPr>
          <p:nvPr>
            <p:ph type="sldNum" sz="quarter" idx="12"/>
          </p:nvPr>
        </p:nvSpPr>
        <p:spPr/>
        <p:txBody>
          <a:bodyPr/>
          <a:lstStyle/>
          <a:p>
            <a:fld id="{75E2DF90-EC96-AF41-A257-452D35D64E8B}" type="slidenum">
              <a:rPr lang="en-CH" smtClean="0"/>
              <a:t>8</a:t>
            </a:fld>
            <a:endParaRPr lang="en-CH"/>
          </a:p>
        </p:txBody>
      </p:sp>
      <p:sp>
        <p:nvSpPr>
          <p:cNvPr id="5" name="AutoShape 2" descr="Idealized presentation of vertical profiles of oxidized compounds... |  Download Scientific Diagram">
            <a:extLst>
              <a:ext uri="{FF2B5EF4-FFF2-40B4-BE49-F238E27FC236}">
                <a16:creationId xmlns:a16="http://schemas.microsoft.com/office/drawing/2014/main" id="{994C356C-00B8-C526-6BE0-E9C18881A43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H"/>
          </a:p>
        </p:txBody>
      </p:sp>
      <p:pic>
        <p:nvPicPr>
          <p:cNvPr id="18436" name="Picture 4" descr="Idealized presentation of vertical profiles of oxidized compounds... |  Download Scientific Diagram">
            <a:extLst>
              <a:ext uri="{FF2B5EF4-FFF2-40B4-BE49-F238E27FC236}">
                <a16:creationId xmlns:a16="http://schemas.microsoft.com/office/drawing/2014/main" id="{BCD55163-B613-E0A1-C3F8-7CBC19ACF8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0040" y="1868319"/>
            <a:ext cx="5295469" cy="48531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olved Use the Redox Tower below to determine if the | Chegg.com">
            <a:extLst>
              <a:ext uri="{FF2B5EF4-FFF2-40B4-BE49-F238E27FC236}">
                <a16:creationId xmlns:a16="http://schemas.microsoft.com/office/drawing/2014/main" id="{7FD9D7E7-E140-FAC9-A278-039DAD0FE0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810" t="6985" r="42646"/>
          <a:stretch>
            <a:fillRect/>
          </a:stretch>
        </p:blipFill>
        <p:spPr bwMode="auto">
          <a:xfrm>
            <a:off x="0" y="-13286"/>
            <a:ext cx="2743200" cy="6884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27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5639</TotalTime>
  <Words>2035</Words>
  <Application>Microsoft Macintosh PowerPoint</Application>
  <PresentationFormat>Widescreen</PresentationFormat>
  <Paragraphs>213</Paragraphs>
  <Slides>43</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Aptos</vt:lpstr>
      <vt:lpstr>Aptos Display</vt:lpstr>
      <vt:lpstr>Arial</vt:lpstr>
      <vt:lpstr>Wingdings</vt:lpstr>
      <vt:lpstr>Office Theme</vt:lpstr>
      <vt:lpstr>Biotechnology for Environmental Engineers</vt:lpstr>
      <vt:lpstr>Today’s content:</vt:lpstr>
      <vt:lpstr>What’s the similarity between the burning sugar experiment and when we digest sugar?</vt:lpstr>
      <vt:lpstr>PowerPoint Presentation</vt:lpstr>
      <vt:lpstr>Where does chemical energy come from?</vt:lpstr>
      <vt:lpstr>What are the two sources of energy for life? </vt:lpstr>
      <vt:lpstr>What are some common chemicals you see on this tower?</vt:lpstr>
      <vt:lpstr>What does it mean if two half reactions are far apart on the tower?  Why is not all life forms based on the couples furthest apart?</vt:lpstr>
      <vt:lpstr>The chemical profile along the depth of soil or water in nature: Why would such profile happen? </vt:lpstr>
      <vt:lpstr>Biological system is not perfect, is there room for improvement?</vt:lpstr>
      <vt:lpstr>PowerPoint Presentation</vt:lpstr>
      <vt:lpstr>What are other possibility of chemical energy?   (How can microorganisms live where we can not live?)</vt:lpstr>
      <vt:lpstr>After receiving the energy for life, what else are needed?</vt:lpstr>
      <vt:lpstr>PowerPoint Presentation</vt:lpstr>
      <vt:lpstr>How is energy production connected to growth?</vt:lpstr>
      <vt:lpstr>Consider two scenarios:</vt:lpstr>
      <vt:lpstr>Rate, Yield, Selectivity → define the chemistry or biology reaction</vt:lpstr>
      <vt:lpstr>Is it possible to use only half reaction to support microbial growth?</vt:lpstr>
      <vt:lpstr>Mechanisms of direct electron transfer</vt:lpstr>
      <vt:lpstr>Examples of traditional bioreactor vs. electrochemical-based  bioreactor</vt:lpstr>
      <vt:lpstr>Above:</vt:lpstr>
      <vt:lpstr>PowerPoint Presentation</vt:lpstr>
      <vt:lpstr>(One of) the most successfully applied biotechnology: Wastewater treatment process</vt:lpstr>
      <vt:lpstr>Focus on carbon and nitrogen removals:</vt:lpstr>
      <vt:lpstr>Focus on carbon and nitrogen removals: Starting material organic carbon and ammonia:</vt:lpstr>
      <vt:lpstr>(Another one of) the most successfully applied biotechnology: Anaerobic digestion of sludge for biogas production</vt:lpstr>
      <vt:lpstr>Peculiar case of anaerobic digestion: where is the other half redox reaction??</vt:lpstr>
      <vt:lpstr>Global sampling efforts on anaerobic digestion:</vt:lpstr>
      <vt:lpstr>How do we make sense of this diverse community of microorganisms?</vt:lpstr>
      <vt:lpstr>If we focus on the products rather who is there:</vt:lpstr>
      <vt:lpstr>What is new opportunities for anaerobic digestion? Produce reduced compounds with energy stored in it:  </vt:lpstr>
      <vt:lpstr>One example of downstream use of AD products– production of bioplastics</vt:lpstr>
      <vt:lpstr>Some bacteira naturally have the ability to produce bioplastics, how could we “select” them among a mixture of bacteria community? --- we need to understand their ecological function!</vt:lpstr>
      <vt:lpstr>Some new biotechnologies for sustainability:</vt:lpstr>
      <vt:lpstr>Power-to-X  (gas:  H2, CH4, acetate, protein)</vt:lpstr>
      <vt:lpstr>We could manipulate the carbon flow to CH4 vs. biomass by nutrient limitation:</vt:lpstr>
      <vt:lpstr>Power-to-Protein: why not make protein in one-step reaction?</vt:lpstr>
      <vt:lpstr>PowerPoint Presentation</vt:lpstr>
      <vt:lpstr>Production of ammonia</vt:lpstr>
      <vt:lpstr>Electrification + nitrogense enzyme</vt:lpstr>
      <vt:lpstr>Agriculture-relevance</vt:lpstr>
      <vt:lpstr>Exercise:</vt:lpstr>
      <vt:lpstr>Reflection: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Wenyu Gu</dc:creator>
  <cp:lastModifiedBy>Wenyu Gu</cp:lastModifiedBy>
  <cp:revision>118</cp:revision>
  <dcterms:created xsi:type="dcterms:W3CDTF">2025-09-29T19:19:42Z</dcterms:created>
  <dcterms:modified xsi:type="dcterms:W3CDTF">2025-10-03T20:33:43Z</dcterms:modified>
</cp:coreProperties>
</file>